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56" r:id="rId2"/>
    <p:sldId id="257" r:id="rId3"/>
    <p:sldId id="258" r:id="rId4"/>
    <p:sldId id="259" r:id="rId5"/>
    <p:sldId id="348" r:id="rId6"/>
    <p:sldId id="260" r:id="rId7"/>
    <p:sldId id="262" r:id="rId8"/>
    <p:sldId id="386" r:id="rId9"/>
    <p:sldId id="263" r:id="rId10"/>
    <p:sldId id="264" r:id="rId11"/>
    <p:sldId id="265" r:id="rId12"/>
    <p:sldId id="266" r:id="rId13"/>
    <p:sldId id="268" r:id="rId14"/>
    <p:sldId id="349" r:id="rId15"/>
    <p:sldId id="35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C4BD97"/>
    <a:srgbClr val="CCC1DA"/>
    <a:srgbClr val="DCE6F2"/>
    <a:srgbClr val="D9D9D9"/>
    <a:srgbClr val="C3D69B"/>
    <a:srgbClr val="FCD5B5"/>
    <a:srgbClr val="D99694"/>
    <a:srgbClr val="9900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สไตล์สีเข้ม 2 - เน้น 1/เน้น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049"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F2D93-14AF-436C-B2CF-D4D457C206DA}" type="datetimeFigureOut">
              <a:rPr lang="en-US" smtClean="0"/>
              <a:t>3/18/2023</a:t>
            </a:fld>
            <a:endParaRPr lang="en-US"/>
          </a:p>
        </p:txBody>
      </p:sp>
      <p:sp>
        <p:nvSpPr>
          <p:cNvPr id="4" name="ตัวแทนรูปบนสไลด์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19513-4BBE-48A2-8F58-780B9A4F4ABC}" type="slidenum">
              <a:rPr lang="en-US" smtClean="0"/>
              <a:t>‹#›</a:t>
            </a:fld>
            <a:endParaRPr lang="en-US"/>
          </a:p>
        </p:txBody>
      </p:sp>
    </p:spTree>
    <p:extLst>
      <p:ext uri="{BB962C8B-B14F-4D97-AF65-F5344CB8AC3E}">
        <p14:creationId xmlns:p14="http://schemas.microsoft.com/office/powerpoint/2010/main" val="166333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587D7A-C0E8-4FA0-BE64-2DC0DB61E755}" type="datetime1">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219531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C5B95E-C933-4F13-B977-828A3BA75F7F}" type="datetime1">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67840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0AAF9A-473E-40AB-B723-79650F6D4C5F}" type="datetime1">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321797-B533-4F5B-8CA3-2341AE9CDED8}"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9207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D5CC635-2B14-4267-A17F-EAE0BA58476C}" type="datetime1">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360217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621750B-91F1-4CF6-AA66-B409B8C66C4E}" type="datetime1">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321797-B533-4F5B-8CA3-2341AE9CDED8}"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618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F1E54E3-0D9F-444B-967C-104C6670786F}" type="datetime1">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66951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F3A992-033F-4E4B-80BB-E7C580B6972F}" type="datetime1">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289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AF4E0-BEEC-470B-8091-32ECF9CB518A}" type="datetime1">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425288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33BEE-0BF4-4039-B32F-AD5BE490F997}" type="datetime1">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195939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B20C1D-232C-43E6-9F8A-4929ABB77190}" type="datetime1">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7502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7B1A20-F169-4A2E-B810-FF0CA901D84F}" type="datetime1">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269856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F36EC4-0C0B-4A1D-B912-CE0DAA12F4CA}" type="datetime1">
              <a:rPr lang="en-US" smtClean="0"/>
              <a:t>3/18/2023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239925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4E0C84-8A2A-4B09-96BC-638660B6D87E}" type="datetime1">
              <a:rPr lang="en-US" smtClean="0"/>
              <a:t>3/18/2023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72400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62E25-A4B4-416D-B2BC-E7254417A24B}" type="datetime1">
              <a:rPr lang="en-US" smtClean="0"/>
              <a:t>3/18/2023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308503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24B23B-867E-4674-81B7-A36FE2780A76}" type="datetime1">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411561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DA5261-48E0-4B5E-849E-C55EDB92B942}" type="datetime1">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321797-B533-4F5B-8CA3-2341AE9CDED8}" type="slidenum">
              <a:rPr lang="en-US" smtClean="0"/>
              <a:t>‹#›</a:t>
            </a:fld>
            <a:endParaRPr lang="en-US"/>
          </a:p>
        </p:txBody>
      </p:sp>
    </p:spTree>
    <p:extLst>
      <p:ext uri="{BB962C8B-B14F-4D97-AF65-F5344CB8AC3E}">
        <p14:creationId xmlns:p14="http://schemas.microsoft.com/office/powerpoint/2010/main" val="333491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8E8B3F9-EF42-4534-879D-805B02027ACB}" type="datetime1">
              <a:rPr lang="en-US" smtClean="0"/>
              <a:t>3/18/2023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A321797-B533-4F5B-8CA3-2341AE9CDED8}" type="slidenum">
              <a:rPr lang="en-US" smtClean="0"/>
              <a:t>‹#›</a:t>
            </a:fld>
            <a:endParaRPr lang="en-US"/>
          </a:p>
        </p:txBody>
      </p:sp>
    </p:spTree>
    <p:extLst>
      <p:ext uri="{BB962C8B-B14F-4D97-AF65-F5344CB8AC3E}">
        <p14:creationId xmlns:p14="http://schemas.microsoft.com/office/powerpoint/2010/main" val="35121173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tif"/></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102" y="1306285"/>
            <a:ext cx="7215672" cy="4531619"/>
          </a:xfrm>
        </p:spPr>
        <p:txBody>
          <a:bodyPr>
            <a:normAutofit fontScale="90000"/>
          </a:bodyPr>
          <a:lstStyle/>
          <a:p>
            <a:r>
              <a:rPr lang="en-US"/>
              <a:t>High-Voltage </a:t>
            </a:r>
            <a:r>
              <a:rPr lang="en-US" dirty="0"/>
              <a:t>Insulation and Transmission Technology</a:t>
            </a:r>
            <a:br>
              <a:rPr lang="en-US" dirty="0"/>
            </a:br>
            <a:br>
              <a:rPr lang="en-US" dirty="0"/>
            </a:br>
            <a:r>
              <a:rPr lang="en-US" dirty="0"/>
              <a:t>High-Voltage Engineering</a:t>
            </a:r>
          </a:p>
        </p:txBody>
      </p:sp>
    </p:spTree>
    <p:extLst>
      <p:ext uri="{BB962C8B-B14F-4D97-AF65-F5344CB8AC3E}">
        <p14:creationId xmlns:p14="http://schemas.microsoft.com/office/powerpoint/2010/main" val="248935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49686"/>
            <a:ext cx="6464529" cy="1188720"/>
          </a:xfrm>
        </p:spPr>
        <p:txBody>
          <a:bodyPr/>
          <a:lstStyle/>
          <a:p>
            <a:r>
              <a:rPr lang="en-US" dirty="0">
                <a:solidFill>
                  <a:schemeClr val="accent1"/>
                </a:solidFill>
              </a:rPr>
              <a:t>Current Research/Study</a:t>
            </a:r>
          </a:p>
        </p:txBody>
      </p:sp>
      <p:sp>
        <p:nvSpPr>
          <p:cNvPr id="3" name="Content Placeholder 2"/>
          <p:cNvSpPr>
            <a:spLocks noGrp="1"/>
          </p:cNvSpPr>
          <p:nvPr>
            <p:ph idx="1"/>
          </p:nvPr>
        </p:nvSpPr>
        <p:spPr>
          <a:xfrm>
            <a:off x="713408" y="1307925"/>
            <a:ext cx="8237552" cy="4525681"/>
          </a:xfrm>
        </p:spPr>
        <p:txBody>
          <a:bodyPr>
            <a:noAutofit/>
          </a:bodyPr>
          <a:lstStyle/>
          <a:p>
            <a:pPr marL="0" indent="0" algn="just">
              <a:spcBef>
                <a:spcPts val="0"/>
              </a:spcBef>
              <a:buNone/>
            </a:pPr>
            <a:r>
              <a:rPr lang="en-US" sz="2800" dirty="0">
                <a:solidFill>
                  <a:srgbClr val="002060"/>
                </a:solidFill>
                <a:latin typeface="Calibri" panose="020F0502020204030204" pitchFamily="34" charset="0"/>
                <a:cs typeface="Calibri" panose="020F0502020204030204" pitchFamily="34" charset="0"/>
              </a:rPr>
              <a:t>Risk assessment of Wat </a:t>
            </a:r>
            <a:r>
              <a:rPr lang="en-US" sz="2800" dirty="0" err="1">
                <a:solidFill>
                  <a:srgbClr val="002060"/>
                </a:solidFill>
                <a:latin typeface="Calibri" panose="020F0502020204030204" pitchFamily="34" charset="0"/>
                <a:cs typeface="Calibri" panose="020F0502020204030204" pitchFamily="34" charset="0"/>
              </a:rPr>
              <a:t>Arun</a:t>
            </a:r>
            <a:r>
              <a:rPr lang="en-US" sz="2800" dirty="0">
                <a:solidFill>
                  <a:srgbClr val="002060"/>
                </a:solidFill>
                <a:latin typeface="Calibri" panose="020F0502020204030204" pitchFamily="34" charset="0"/>
                <a:cs typeface="Calibri" panose="020F0502020204030204" pitchFamily="34" charset="0"/>
              </a:rPr>
              <a:t> pagoda </a:t>
            </a:r>
            <a:r>
              <a:rPr lang="en-US" sz="2800" dirty="0">
                <a:solidFill>
                  <a:srgbClr val="002060"/>
                </a:solidFill>
                <a:latin typeface="Calibri" panose="020F0502020204030204" pitchFamily="34" charset="0"/>
              </a:rPr>
              <a:t>: Question to IEC62305 Ed.2</a:t>
            </a:r>
          </a:p>
        </p:txBody>
      </p:sp>
      <p:grpSp>
        <p:nvGrpSpPr>
          <p:cNvPr id="21" name="Group 20"/>
          <p:cNvGrpSpPr/>
          <p:nvPr/>
        </p:nvGrpSpPr>
        <p:grpSpPr>
          <a:xfrm>
            <a:off x="328305" y="2336416"/>
            <a:ext cx="3254867" cy="4273481"/>
            <a:chOff x="338938" y="2336416"/>
            <a:chExt cx="3254867" cy="4273481"/>
          </a:xfrm>
        </p:grpSpPr>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899" y="2336416"/>
              <a:ext cx="1210945" cy="1653540"/>
            </a:xfrm>
            <a:prstGeom prst="rect">
              <a:avLst/>
            </a:prstGeom>
            <a:noFill/>
            <a:ln>
              <a:noFill/>
            </a:ln>
          </p:spPr>
        </p:pic>
        <p:grpSp>
          <p:nvGrpSpPr>
            <p:cNvPr id="17" name="Group 16"/>
            <p:cNvGrpSpPr/>
            <p:nvPr/>
          </p:nvGrpSpPr>
          <p:grpSpPr>
            <a:xfrm>
              <a:off x="338938" y="4226831"/>
              <a:ext cx="3254867" cy="2383066"/>
              <a:chOff x="498437" y="4525752"/>
              <a:chExt cx="2873375" cy="2103755"/>
            </a:xfrm>
          </p:grpSpPr>
          <p:pic>
            <p:nvPicPr>
              <p:cNvPr id="11" name="Picture 10" descr="D:\KPR-Lecture-Seminar\Thesis\13-Det - detchsitz@hotmail.com 5570200521 - 0890449646\Paper2\support\pic\wat arun google earth.jpg"/>
              <p:cNvPicPr/>
              <p:nvPr/>
            </p:nvPicPr>
            <p:blipFill rotWithShape="1">
              <a:blip r:embed="rId3" cstate="print">
                <a:extLst>
                  <a:ext uri="{28A0092B-C50C-407E-A947-70E740481C1C}">
                    <a14:useLocalDpi xmlns:a14="http://schemas.microsoft.com/office/drawing/2010/main" val="0"/>
                  </a:ext>
                </a:extLst>
              </a:blip>
              <a:srcRect t="18023" r="21521"/>
              <a:stretch/>
            </p:blipFill>
            <p:spPr bwMode="auto">
              <a:xfrm>
                <a:off x="498437" y="4525752"/>
                <a:ext cx="2873375" cy="2103755"/>
              </a:xfrm>
              <a:prstGeom prst="rect">
                <a:avLst/>
              </a:prstGeom>
              <a:noFill/>
              <a:ln>
                <a:noFill/>
              </a:ln>
              <a:extLst>
                <a:ext uri="{53640926-AAD7-44D8-BBD7-CCE9431645EC}">
                  <a14:shadowObscured xmlns:a14="http://schemas.microsoft.com/office/drawing/2010/main"/>
                </a:ext>
              </a:extLst>
            </p:spPr>
          </p:pic>
          <p:grpSp>
            <p:nvGrpSpPr>
              <p:cNvPr id="12" name="Group 1"/>
              <p:cNvGrpSpPr>
                <a:grpSpLocks/>
              </p:cNvGrpSpPr>
              <p:nvPr/>
            </p:nvGrpSpPr>
            <p:grpSpPr bwMode="auto">
              <a:xfrm>
                <a:off x="2141228" y="4673547"/>
                <a:ext cx="1117600" cy="1808163"/>
                <a:chOff x="8727" y="2426"/>
                <a:chExt cx="1759" cy="2846"/>
              </a:xfrm>
            </p:grpSpPr>
            <p:sp>
              <p:nvSpPr>
                <p:cNvPr id="13" name="Oval 2"/>
                <p:cNvSpPr>
                  <a:spLocks noChangeArrowheads="1"/>
                </p:cNvSpPr>
                <p:nvPr/>
              </p:nvSpPr>
              <p:spPr bwMode="auto">
                <a:xfrm>
                  <a:off x="8727" y="4364"/>
                  <a:ext cx="933" cy="908"/>
                </a:xfrm>
                <a:prstGeom prst="ellipse">
                  <a:avLst/>
                </a:prstGeom>
                <a:noFill/>
                <a:ln w="9525">
                  <a:solidFill>
                    <a:srgbClr val="8C0C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3"/>
                <p:cNvGrpSpPr>
                  <a:grpSpLocks/>
                </p:cNvGrpSpPr>
                <p:nvPr/>
              </p:nvGrpSpPr>
              <p:grpSpPr bwMode="auto">
                <a:xfrm>
                  <a:off x="9977" y="2426"/>
                  <a:ext cx="509" cy="586"/>
                  <a:chOff x="9977" y="2426"/>
                  <a:chExt cx="509" cy="586"/>
                </a:xfrm>
              </p:grpSpPr>
              <p:sp>
                <p:nvSpPr>
                  <p:cNvPr id="15" name="AutoShape 4"/>
                  <p:cNvSpPr>
                    <a:spLocks noChangeArrowheads="1"/>
                  </p:cNvSpPr>
                  <p:nvPr/>
                </p:nvSpPr>
                <p:spPr bwMode="auto">
                  <a:xfrm rot="7181773">
                    <a:off x="9894" y="2786"/>
                    <a:ext cx="309" cy="143"/>
                  </a:xfrm>
                  <a:prstGeom prst="leftArrow">
                    <a:avLst>
                      <a:gd name="adj1" fmla="val 50000"/>
                      <a:gd name="adj2" fmla="val 54021"/>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5"/>
                  <p:cNvSpPr txBox="1">
                    <a:spLocks noChangeArrowheads="1"/>
                  </p:cNvSpPr>
                  <p:nvPr/>
                </p:nvSpPr>
                <p:spPr bwMode="auto">
                  <a:xfrm>
                    <a:off x="9981" y="2426"/>
                    <a:ext cx="505"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a:ln>
                          <a:noFill/>
                        </a:ln>
                        <a:solidFill>
                          <a:srgbClr val="FF0000"/>
                        </a:solidFill>
                        <a:effectLst/>
                        <a:latin typeface="Arial" panose="020B0604020202020204" pitchFamily="34" charset="0"/>
                        <a:ea typeface="Arial" panose="020B0604020202020204" pitchFamily="34" charset="0"/>
                        <a:cs typeface="Cordia New" panose="020B0304020202020204" pitchFamily="34" charset="-34"/>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grpSp>
      </p:grpSp>
      <p:grpSp>
        <p:nvGrpSpPr>
          <p:cNvPr id="20" name="Group 19"/>
          <p:cNvGrpSpPr/>
          <p:nvPr/>
        </p:nvGrpSpPr>
        <p:grpSpPr>
          <a:xfrm>
            <a:off x="3819356" y="2892049"/>
            <a:ext cx="5078439" cy="2877953"/>
            <a:chOff x="3872521" y="2254096"/>
            <a:chExt cx="5078439" cy="2877953"/>
          </a:xfrm>
        </p:grpSpPr>
        <p:pic>
          <p:nvPicPr>
            <p:cNvPr id="6" name="Picture 5"/>
            <p:cNvPicPr>
              <a:picLocks noChangeAspect="1"/>
            </p:cNvPicPr>
            <p:nvPr/>
          </p:nvPicPr>
          <p:blipFill rotWithShape="1">
            <a:blip r:embed="rId4"/>
            <a:srcRect l="796" r="51397" b="8240"/>
            <a:stretch/>
          </p:blipFill>
          <p:spPr>
            <a:xfrm>
              <a:off x="3872521" y="2847862"/>
              <a:ext cx="5078439" cy="2284187"/>
            </a:xfrm>
            <a:prstGeom prst="rect">
              <a:avLst/>
            </a:prstGeom>
          </p:spPr>
        </p:pic>
        <p:sp>
          <p:nvSpPr>
            <p:cNvPr id="18" name="Down Arrow 17"/>
            <p:cNvSpPr/>
            <p:nvPr/>
          </p:nvSpPr>
          <p:spPr>
            <a:xfrm>
              <a:off x="7166349" y="2647508"/>
              <a:ext cx="127590" cy="3083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81889" y="2254096"/>
              <a:ext cx="3608681" cy="40011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Risk R1 (danger to life) </a:t>
              </a:r>
              <a:r>
                <a:rPr lang="en-US" sz="2000" b="1" dirty="0">
                  <a:latin typeface="Arial" panose="020B0604020202020204" pitchFamily="34" charset="0"/>
                  <a:cs typeface="Arial" panose="020B0604020202020204" pitchFamily="34" charset="0"/>
                  <a:sym typeface="Symbol" panose="05050102010706020507" pitchFamily="18" charset="2"/>
                </a:rPr>
                <a:t></a:t>
              </a: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0, why?</a:t>
              </a:r>
            </a:p>
          </p:txBody>
        </p:sp>
      </p:grpSp>
    </p:spTree>
    <p:extLst>
      <p:ext uri="{BB962C8B-B14F-4D97-AF65-F5344CB8AC3E}">
        <p14:creationId xmlns:p14="http://schemas.microsoft.com/office/powerpoint/2010/main" val="66999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49686"/>
            <a:ext cx="6464529" cy="1188720"/>
          </a:xfrm>
        </p:spPr>
        <p:txBody>
          <a:bodyPr/>
          <a:lstStyle/>
          <a:p>
            <a:r>
              <a:rPr lang="en-US" dirty="0">
                <a:solidFill>
                  <a:schemeClr val="accent1"/>
                </a:solidFill>
              </a:rPr>
              <a:t>Current Research/Study</a:t>
            </a:r>
          </a:p>
        </p:txBody>
      </p:sp>
      <p:sp>
        <p:nvSpPr>
          <p:cNvPr id="3" name="Content Placeholder 2"/>
          <p:cNvSpPr>
            <a:spLocks noGrp="1"/>
          </p:cNvSpPr>
          <p:nvPr>
            <p:ph idx="1"/>
          </p:nvPr>
        </p:nvSpPr>
        <p:spPr>
          <a:xfrm>
            <a:off x="713408" y="1307925"/>
            <a:ext cx="8237552" cy="1084401"/>
          </a:xfrm>
        </p:spPr>
        <p:txBody>
          <a:bodyPr>
            <a:noAutofit/>
          </a:bodyPr>
          <a:lstStyle/>
          <a:p>
            <a:pPr marL="0" indent="0" algn="just">
              <a:spcBef>
                <a:spcPts val="0"/>
              </a:spcBef>
              <a:buNone/>
            </a:pPr>
            <a:r>
              <a:rPr lang="en-US" sz="2800" dirty="0">
                <a:solidFill>
                  <a:srgbClr val="002060"/>
                </a:solidFill>
                <a:latin typeface="Calibri" panose="020F0502020204030204" pitchFamily="34" charset="0"/>
                <a:cs typeface="Calibri" panose="020F0502020204030204" pitchFamily="34" charset="0"/>
              </a:rPr>
              <a:t>Effect of UV irradiation on </a:t>
            </a:r>
            <a:r>
              <a:rPr lang="en-US" sz="2800" i="1" dirty="0" err="1">
                <a:solidFill>
                  <a:srgbClr val="002060"/>
                </a:solidFill>
                <a:latin typeface="Calibri" panose="020F0502020204030204" pitchFamily="34" charset="0"/>
                <a:cs typeface="Calibri" panose="020F0502020204030204" pitchFamily="34" charset="0"/>
              </a:rPr>
              <a:t>U</a:t>
            </a:r>
            <a:r>
              <a:rPr lang="en-US" sz="2800" baseline="-30000" dirty="0" err="1">
                <a:solidFill>
                  <a:srgbClr val="002060"/>
                </a:solidFill>
                <a:latin typeface="Calibri" panose="020F0502020204030204" pitchFamily="34" charset="0"/>
                <a:cs typeface="Calibri" panose="020F0502020204030204" pitchFamily="34" charset="0"/>
              </a:rPr>
              <a:t>b</a:t>
            </a:r>
            <a:r>
              <a:rPr lang="en-US" sz="2800" dirty="0">
                <a:solidFill>
                  <a:srgbClr val="002060"/>
                </a:solidFill>
                <a:latin typeface="Calibri" panose="020F0502020204030204" pitchFamily="34" charset="0"/>
                <a:cs typeface="Calibri" panose="020F0502020204030204" pitchFamily="34" charset="0"/>
              </a:rPr>
              <a:t> of small sphere gaps</a:t>
            </a:r>
            <a:r>
              <a:rPr lang="en-US" sz="2800" dirty="0">
                <a:solidFill>
                  <a:srgbClr val="002060"/>
                </a:solidFill>
                <a:latin typeface="Calibri" panose="020F0502020204030204" pitchFamily="34" charset="0"/>
              </a:rPr>
              <a:t>: Revisit of the IEC60052</a:t>
            </a:r>
          </a:p>
        </p:txBody>
      </p:sp>
      <p:grpSp>
        <p:nvGrpSpPr>
          <p:cNvPr id="6" name="Group 5"/>
          <p:cNvGrpSpPr/>
          <p:nvPr/>
        </p:nvGrpSpPr>
        <p:grpSpPr>
          <a:xfrm>
            <a:off x="3678880" y="2647490"/>
            <a:ext cx="5654586" cy="3498118"/>
            <a:chOff x="3391789" y="2902682"/>
            <a:chExt cx="5654586" cy="3498118"/>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l="15989" t="20261" r="31424" b="27638"/>
            <a:stretch/>
          </p:blipFill>
          <p:spPr>
            <a:xfrm>
              <a:off x="3413050" y="3261381"/>
              <a:ext cx="5633325" cy="3139419"/>
            </a:xfrm>
            <a:prstGeom prst="rect">
              <a:avLst/>
            </a:prstGeom>
          </p:spPr>
        </p:pic>
        <p:sp>
          <p:nvSpPr>
            <p:cNvPr id="5" name="TextBox 4"/>
            <p:cNvSpPr txBox="1"/>
            <p:nvPr/>
          </p:nvSpPr>
          <p:spPr>
            <a:xfrm>
              <a:off x="3391789" y="2902682"/>
              <a:ext cx="5252484" cy="369332"/>
            </a:xfrm>
            <a:prstGeom prst="rect">
              <a:avLst/>
            </a:prstGeom>
            <a:noFill/>
          </p:spPr>
          <p:txBody>
            <a:bodyPr wrap="square" rtlCol="0">
              <a:spAutoFit/>
            </a:bodyPr>
            <a:lstStyle/>
            <a:p>
              <a:pPr algn="ctr"/>
              <a:r>
                <a:rPr lang="en-US" i="1" dirty="0" err="1">
                  <a:latin typeface="Arial" panose="020B0604020202020204" pitchFamily="34" charset="0"/>
                  <a:cs typeface="Arial" panose="020B0604020202020204" pitchFamily="34" charset="0"/>
                </a:rPr>
                <a:t>U</a:t>
              </a:r>
              <a:r>
                <a:rPr lang="en-US" baseline="-30000" dirty="0" err="1">
                  <a:latin typeface="Arial" panose="020B0604020202020204" pitchFamily="34" charset="0"/>
                  <a:cs typeface="Arial" panose="020B0604020202020204" pitchFamily="34" charset="0"/>
                </a:rPr>
                <a:t>b</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5 cm &gt; 10 cm sphere, for g &lt; 1.2 cm, why?</a:t>
              </a:r>
            </a:p>
          </p:txBody>
        </p:sp>
      </p:grpSp>
      <p:pic>
        <p:nvPicPr>
          <p:cNvPr id="7" name="Picture 6"/>
          <p:cNvPicPr>
            <a:picLocks noChangeAspect="1"/>
          </p:cNvPicPr>
          <p:nvPr/>
        </p:nvPicPr>
        <p:blipFill rotWithShape="1">
          <a:blip r:embed="rId3">
            <a:clrChange>
              <a:clrFrom>
                <a:srgbClr val="FFFFFF"/>
              </a:clrFrom>
              <a:clrTo>
                <a:srgbClr val="FFFFFF">
                  <a:alpha val="0"/>
                </a:srgbClr>
              </a:clrTo>
            </a:clrChange>
          </a:blip>
          <a:srcRect l="21481" t="18040" r="40831" b="6205"/>
          <a:stretch/>
        </p:blipFill>
        <p:spPr>
          <a:xfrm>
            <a:off x="233915" y="2534450"/>
            <a:ext cx="3370521" cy="3810987"/>
          </a:xfrm>
          <a:prstGeom prst="rect">
            <a:avLst/>
          </a:prstGeom>
        </p:spPr>
      </p:pic>
    </p:spTree>
    <p:extLst>
      <p:ext uri="{BB962C8B-B14F-4D97-AF65-F5344CB8AC3E}">
        <p14:creationId xmlns:p14="http://schemas.microsoft.com/office/powerpoint/2010/main" val="210463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49686"/>
            <a:ext cx="6464529" cy="1188720"/>
          </a:xfrm>
        </p:spPr>
        <p:txBody>
          <a:bodyPr/>
          <a:lstStyle/>
          <a:p>
            <a:r>
              <a:rPr lang="en-US" dirty="0">
                <a:solidFill>
                  <a:schemeClr val="accent1"/>
                </a:solidFill>
              </a:rPr>
              <a:t>Current Research/Study</a:t>
            </a:r>
          </a:p>
        </p:txBody>
      </p:sp>
      <p:sp>
        <p:nvSpPr>
          <p:cNvPr id="3" name="Content Placeholder 2"/>
          <p:cNvSpPr>
            <a:spLocks noGrp="1"/>
          </p:cNvSpPr>
          <p:nvPr>
            <p:ph idx="1"/>
          </p:nvPr>
        </p:nvSpPr>
        <p:spPr>
          <a:xfrm>
            <a:off x="713408" y="1307926"/>
            <a:ext cx="8237552" cy="3356840"/>
          </a:xfrm>
        </p:spPr>
        <p:txBody>
          <a:bodyPr>
            <a:noAutofit/>
          </a:bodyPr>
          <a:lstStyle/>
          <a:p>
            <a:pPr marL="0" indent="0" algn="just">
              <a:spcBef>
                <a:spcPts val="0"/>
              </a:spcBef>
              <a:buNone/>
            </a:pPr>
            <a:r>
              <a:rPr lang="en-US" sz="2800" dirty="0">
                <a:solidFill>
                  <a:srgbClr val="002060"/>
                </a:solidFill>
                <a:latin typeface="Calibri" panose="020F0502020204030204" pitchFamily="34" charset="0"/>
                <a:cs typeface="Calibri" panose="020F0502020204030204" pitchFamily="34" charset="0"/>
              </a:rPr>
              <a:t>Applications of Pulsed Electric Fields: Temperature Rise and Microbial-Inactivation Efficiency</a:t>
            </a:r>
          </a:p>
          <a:p>
            <a:pPr marL="0" indent="0" algn="just">
              <a:spcBef>
                <a:spcPts val="0"/>
              </a:spcBef>
              <a:buNone/>
            </a:pPr>
            <a:endParaRPr lang="en-US" sz="2800" dirty="0">
              <a:solidFill>
                <a:srgbClr val="002060"/>
              </a:solidFill>
              <a:latin typeface="Calibri" panose="020F0502020204030204" pitchFamily="34" charset="0"/>
              <a:cs typeface="Calibri" panose="020F0502020204030204" pitchFamily="34" charset="0"/>
            </a:endParaRPr>
          </a:p>
          <a:p>
            <a:pPr marL="0" indent="0" algn="just">
              <a:spcBef>
                <a:spcPts val="0"/>
              </a:spcBef>
              <a:buNone/>
            </a:pPr>
            <a:r>
              <a:rPr lang="en-US" sz="2400" dirty="0">
                <a:solidFill>
                  <a:srgbClr val="002060"/>
                </a:solidFill>
                <a:latin typeface="Calibri" panose="020F0502020204030204" pitchFamily="34" charset="0"/>
                <a:cs typeface="Calibri" panose="020F0502020204030204" pitchFamily="34" charset="0"/>
              </a:rPr>
              <a:t>PEF is a non-thermal method for treating liquid foods by using electrical pulses to inactivate microbial in foods. Numerical study has been carried out to study multiple physics related to the PEF treatment such as power consumption, temperature rise and microbial inactivation efficiency.</a:t>
            </a:r>
          </a:p>
          <a:p>
            <a:pPr marL="0" indent="0" algn="just">
              <a:spcBef>
                <a:spcPts val="0"/>
              </a:spcBef>
              <a:buNone/>
            </a:pPr>
            <a:endParaRPr lang="en-US" sz="2400" dirty="0">
              <a:solidFill>
                <a:srgbClr val="002060"/>
              </a:solidFill>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927" y="4417230"/>
            <a:ext cx="4977053" cy="10775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092" y="5494791"/>
            <a:ext cx="2328722" cy="1109035"/>
          </a:xfrm>
          <a:prstGeom prst="rect">
            <a:avLst/>
          </a:prstGeom>
        </p:spPr>
      </p:pic>
      <p:sp>
        <p:nvSpPr>
          <p:cNvPr id="8" name="Rectangle 7"/>
          <p:cNvSpPr/>
          <p:nvPr/>
        </p:nvSpPr>
        <p:spPr>
          <a:xfrm>
            <a:off x="1227062" y="4664766"/>
            <a:ext cx="2939523" cy="1754326"/>
          </a:xfrm>
          <a:prstGeom prst="rect">
            <a:avLst/>
          </a:prstGeom>
        </p:spPr>
        <p:txBody>
          <a:bodyPr wrap="none">
            <a:spAutoFit/>
          </a:bodyPr>
          <a:lstStyle/>
          <a:p>
            <a:r>
              <a:rPr lang="en-US" b="1" dirty="0">
                <a:solidFill>
                  <a:srgbClr val="002060"/>
                </a:solidFill>
                <a:latin typeface="Calibri" panose="020F0502020204030204" pitchFamily="34" charset="0"/>
                <a:cs typeface="Calibri" panose="020F0502020204030204" pitchFamily="34" charset="0"/>
              </a:rPr>
              <a:t>Upper</a:t>
            </a:r>
            <a:r>
              <a:rPr lang="en-US" dirty="0">
                <a:solidFill>
                  <a:srgbClr val="002060"/>
                </a:solidFill>
                <a:latin typeface="Calibri" panose="020F0502020204030204" pitchFamily="34" charset="0"/>
                <a:cs typeface="Calibri" panose="020F0502020204030204" pitchFamily="34" charset="0"/>
              </a:rPr>
              <a:t>: </a:t>
            </a:r>
          </a:p>
          <a:p>
            <a:r>
              <a:rPr lang="en-US" dirty="0">
                <a:solidFill>
                  <a:srgbClr val="002060"/>
                </a:solidFill>
                <a:latin typeface="Calibri" panose="020F0502020204030204" pitchFamily="34" charset="0"/>
                <a:cs typeface="Calibri" panose="020F0502020204030204" pitchFamily="34" charset="0"/>
              </a:rPr>
              <a:t>Electric field distribution </a:t>
            </a:r>
          </a:p>
          <a:p>
            <a:r>
              <a:rPr lang="en-US" dirty="0">
                <a:solidFill>
                  <a:srgbClr val="002060"/>
                </a:solidFill>
                <a:latin typeface="Calibri" panose="020F0502020204030204" pitchFamily="34" charset="0"/>
                <a:cs typeface="Calibri" panose="020F0502020204030204" pitchFamily="34" charset="0"/>
              </a:rPr>
              <a:t>Between electrodes shown</a:t>
            </a:r>
          </a:p>
          <a:p>
            <a:r>
              <a:rPr lang="en-US" dirty="0">
                <a:solidFill>
                  <a:srgbClr val="002060"/>
                </a:solidFill>
                <a:latin typeface="Calibri" panose="020F0502020204030204" pitchFamily="34" charset="0"/>
                <a:cs typeface="Calibri" panose="020F0502020204030204" pitchFamily="34" charset="0"/>
              </a:rPr>
              <a:t>In color scales</a:t>
            </a:r>
          </a:p>
          <a:p>
            <a:r>
              <a:rPr lang="en-US" b="1" dirty="0">
                <a:solidFill>
                  <a:srgbClr val="002060"/>
                </a:solidFill>
                <a:latin typeface="Calibri" panose="020F0502020204030204" pitchFamily="34" charset="0"/>
              </a:rPr>
              <a:t>Lower</a:t>
            </a:r>
            <a:r>
              <a:rPr lang="en-US" dirty="0">
                <a:solidFill>
                  <a:srgbClr val="002060"/>
                </a:solidFill>
                <a:latin typeface="Calibri" panose="020F0502020204030204" pitchFamily="34" charset="0"/>
              </a:rPr>
              <a:t>:</a:t>
            </a:r>
          </a:p>
          <a:p>
            <a:r>
              <a:rPr lang="en-US" dirty="0">
                <a:solidFill>
                  <a:srgbClr val="002060"/>
                </a:solidFill>
                <a:latin typeface="Calibri" panose="020F0502020204030204" pitchFamily="34" charset="0"/>
              </a:rPr>
              <a:t>Streamlines of the liquid flow</a:t>
            </a:r>
            <a:endParaRPr lang="en-US" dirty="0"/>
          </a:p>
        </p:txBody>
      </p:sp>
    </p:spTree>
    <p:extLst>
      <p:ext uri="{BB962C8B-B14F-4D97-AF65-F5344CB8AC3E}">
        <p14:creationId xmlns:p14="http://schemas.microsoft.com/office/powerpoint/2010/main" val="107761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49686"/>
            <a:ext cx="6464529" cy="1188720"/>
          </a:xfrm>
        </p:spPr>
        <p:txBody>
          <a:bodyPr/>
          <a:lstStyle/>
          <a:p>
            <a:r>
              <a:rPr lang="en-US" dirty="0">
                <a:solidFill>
                  <a:schemeClr val="accent1"/>
                </a:solidFill>
              </a:rPr>
              <a:t>Current Research/Study</a:t>
            </a:r>
          </a:p>
        </p:txBody>
      </p:sp>
      <p:sp>
        <p:nvSpPr>
          <p:cNvPr id="3" name="Content Placeholder 2"/>
          <p:cNvSpPr>
            <a:spLocks noGrp="1"/>
          </p:cNvSpPr>
          <p:nvPr>
            <p:ph idx="1"/>
          </p:nvPr>
        </p:nvSpPr>
        <p:spPr>
          <a:xfrm>
            <a:off x="713408" y="1307926"/>
            <a:ext cx="8237552" cy="2919517"/>
          </a:xfrm>
        </p:spPr>
        <p:txBody>
          <a:bodyPr>
            <a:noAutofit/>
          </a:bodyPr>
          <a:lstStyle/>
          <a:p>
            <a:pPr marL="0" indent="0" algn="just">
              <a:spcBef>
                <a:spcPts val="0"/>
              </a:spcBef>
              <a:buNone/>
            </a:pPr>
            <a:r>
              <a:rPr lang="en-US" sz="2800" dirty="0">
                <a:solidFill>
                  <a:srgbClr val="002060"/>
                </a:solidFill>
                <a:latin typeface="Calibri" panose="020F0502020204030204" pitchFamily="34" charset="0"/>
                <a:cs typeface="Calibri" panose="020F0502020204030204" pitchFamily="34" charset="0"/>
              </a:rPr>
              <a:t>Particle Electromechanics: Dynamic behavior</a:t>
            </a:r>
          </a:p>
          <a:p>
            <a:pPr marL="0" indent="0" algn="just">
              <a:spcBef>
                <a:spcPts val="0"/>
              </a:spcBef>
              <a:buNone/>
            </a:pPr>
            <a:endParaRPr lang="en-US" sz="2800" dirty="0">
              <a:solidFill>
                <a:srgbClr val="002060"/>
              </a:solidFill>
              <a:latin typeface="Calibri" panose="020F0502020204030204" pitchFamily="34" charset="0"/>
              <a:cs typeface="Calibri" panose="020F0502020204030204" pitchFamily="34" charset="0"/>
            </a:endParaRPr>
          </a:p>
          <a:p>
            <a:pPr marL="0" indent="0" algn="just">
              <a:spcBef>
                <a:spcPts val="0"/>
              </a:spcBef>
              <a:buNone/>
            </a:pPr>
            <a:r>
              <a:rPr lang="en-US" sz="2400" dirty="0">
                <a:solidFill>
                  <a:srgbClr val="002060"/>
                </a:solidFill>
                <a:latin typeface="Calibri" panose="020F0502020204030204" pitchFamily="34" charset="0"/>
                <a:cs typeface="Calibri" panose="020F0502020204030204" pitchFamily="34" charset="0"/>
              </a:rPr>
              <a:t>Particles are involved in a variety of applications such as electrostatic precipitator, painting, and coating. The motion of particles are controlled by their charges and the interaction with electric field. The effects of various parameters have been studied both by analytical and by experimental approaches.</a:t>
            </a:r>
            <a:endParaRPr lang="en-US" sz="2400" dirty="0">
              <a:solidFill>
                <a:srgbClr val="002060"/>
              </a:solidFill>
              <a:latin typeface="Calibri" panose="020F0502020204030204" pitchFamily="34" charset="0"/>
            </a:endParaRPr>
          </a:p>
        </p:txBody>
      </p:sp>
      <p:sp>
        <p:nvSpPr>
          <p:cNvPr id="8" name="Rectangle 7"/>
          <p:cNvSpPr/>
          <p:nvPr/>
        </p:nvSpPr>
        <p:spPr>
          <a:xfrm>
            <a:off x="921315" y="6053444"/>
            <a:ext cx="7712571" cy="646331"/>
          </a:xfrm>
          <a:prstGeom prst="rect">
            <a:avLst/>
          </a:prstGeom>
        </p:spPr>
        <p:txBody>
          <a:bodyPr wrap="square">
            <a:spAutoFit/>
          </a:bodyPr>
          <a:lstStyle/>
          <a:p>
            <a:r>
              <a:rPr lang="en-US" b="1" dirty="0">
                <a:solidFill>
                  <a:srgbClr val="002060"/>
                </a:solidFill>
                <a:latin typeface="Calibri" panose="020F0502020204030204" pitchFamily="34" charset="0"/>
                <a:cs typeface="Calibri" panose="020F0502020204030204" pitchFamily="34" charset="0"/>
              </a:rPr>
              <a:t>Left</a:t>
            </a:r>
            <a:r>
              <a:rPr lang="en-US" dirty="0">
                <a:solidFill>
                  <a:srgbClr val="002060"/>
                </a:solidFill>
                <a:latin typeface="Calibri" panose="020F0502020204030204" pitchFamily="34" charset="0"/>
                <a:cs typeface="Calibri" panose="020F0502020204030204" pitchFamily="34" charset="0"/>
              </a:rPr>
              <a:t>: Pressurized vessel for experiments.	</a:t>
            </a:r>
            <a:r>
              <a:rPr lang="en-US" b="1" dirty="0">
                <a:solidFill>
                  <a:srgbClr val="002060"/>
                </a:solidFill>
                <a:latin typeface="Calibri" panose="020F0502020204030204" pitchFamily="34" charset="0"/>
              </a:rPr>
              <a:t>Right</a:t>
            </a:r>
            <a:r>
              <a:rPr lang="en-US" dirty="0">
                <a:solidFill>
                  <a:srgbClr val="002060"/>
                </a:solidFill>
                <a:latin typeface="Calibri" panose="020F0502020204030204" pitchFamily="34" charset="0"/>
              </a:rPr>
              <a:t>: Simulation of electric field on </a:t>
            </a:r>
          </a:p>
          <a:p>
            <a:r>
              <a:rPr lang="en-US" dirty="0">
                <a:solidFill>
                  <a:srgbClr val="002060"/>
                </a:solidFill>
                <a:latin typeface="Calibri" panose="020F0502020204030204" pitchFamily="34" charset="0"/>
              </a:rPr>
              <a:t>										   particle surface.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315" y="4194718"/>
            <a:ext cx="2959331" cy="18587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604" y="4227443"/>
            <a:ext cx="3294282" cy="7222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314" y="5073494"/>
            <a:ext cx="3419572" cy="747758"/>
          </a:xfrm>
          <a:prstGeom prst="rect">
            <a:avLst/>
          </a:prstGeom>
        </p:spPr>
      </p:pic>
    </p:spTree>
    <p:extLst>
      <p:ext uri="{BB962C8B-B14F-4D97-AF65-F5344CB8AC3E}">
        <p14:creationId xmlns:p14="http://schemas.microsoft.com/office/powerpoint/2010/main" val="316142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606886"/>
            <a:ext cx="6464529" cy="1188720"/>
          </a:xfrm>
        </p:spPr>
        <p:txBody>
          <a:bodyPr/>
          <a:lstStyle/>
          <a:p>
            <a:r>
              <a:rPr lang="en-US" dirty="0">
                <a:solidFill>
                  <a:schemeClr val="accent1"/>
                </a:solidFill>
              </a:rPr>
              <a:t>Faculties</a:t>
            </a:r>
          </a:p>
        </p:txBody>
      </p:sp>
      <p:pic>
        <p:nvPicPr>
          <p:cNvPr id="12" name="Content Placeholder 11">
            <a:extLst>
              <a:ext uri="{FF2B5EF4-FFF2-40B4-BE49-F238E27FC236}">
                <a16:creationId xmlns:a16="http://schemas.microsoft.com/office/drawing/2014/main" id="{129029BC-D76C-451E-AAE7-2ABDC85DD2DC}"/>
              </a:ext>
            </a:extLst>
          </p:cNvPr>
          <p:cNvPicPr>
            <a:picLocks noGrp="1" noChangeAspect="1"/>
          </p:cNvPicPr>
          <p:nvPr>
            <p:ph idx="1"/>
          </p:nvPr>
        </p:nvPicPr>
        <p:blipFill>
          <a:blip r:embed="rId2"/>
          <a:stretch>
            <a:fillRect/>
          </a:stretch>
        </p:blipFill>
        <p:spPr>
          <a:xfrm>
            <a:off x="1173394" y="1424474"/>
            <a:ext cx="7329830" cy="4926787"/>
          </a:xfrm>
          <a:prstGeom prst="rect">
            <a:avLst/>
          </a:prstGeom>
        </p:spPr>
      </p:pic>
    </p:spTree>
    <p:extLst>
      <p:ext uri="{BB962C8B-B14F-4D97-AF65-F5344CB8AC3E}">
        <p14:creationId xmlns:p14="http://schemas.microsoft.com/office/powerpoint/2010/main" val="109455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606886"/>
            <a:ext cx="6464529" cy="1188720"/>
          </a:xfrm>
        </p:spPr>
        <p:txBody>
          <a:bodyPr/>
          <a:lstStyle/>
          <a:p>
            <a:r>
              <a:rPr lang="en-US" dirty="0">
                <a:solidFill>
                  <a:schemeClr val="accent1"/>
                </a:solidFill>
              </a:rPr>
              <a:t>Faculties</a:t>
            </a:r>
          </a:p>
        </p:txBody>
      </p:sp>
      <p:pic>
        <p:nvPicPr>
          <p:cNvPr id="6" name="Content Placeholder 5">
            <a:extLst>
              <a:ext uri="{FF2B5EF4-FFF2-40B4-BE49-F238E27FC236}">
                <a16:creationId xmlns:a16="http://schemas.microsoft.com/office/drawing/2014/main" id="{6813AE23-E23B-44D3-AC90-43D163966DD6}"/>
              </a:ext>
            </a:extLst>
          </p:cNvPr>
          <p:cNvPicPr>
            <a:picLocks noGrp="1" noChangeAspect="1"/>
          </p:cNvPicPr>
          <p:nvPr>
            <p:ph idx="1"/>
          </p:nvPr>
        </p:nvPicPr>
        <p:blipFill>
          <a:blip r:embed="rId2"/>
          <a:stretch>
            <a:fillRect/>
          </a:stretch>
        </p:blipFill>
        <p:spPr>
          <a:xfrm>
            <a:off x="1151448" y="1928827"/>
            <a:ext cx="7373722" cy="3845966"/>
          </a:xfrm>
          <a:prstGeom prst="rect">
            <a:avLst/>
          </a:prstGeom>
        </p:spPr>
      </p:pic>
    </p:spTree>
    <p:extLst>
      <p:ext uri="{BB962C8B-B14F-4D97-AF65-F5344CB8AC3E}">
        <p14:creationId xmlns:p14="http://schemas.microsoft.com/office/powerpoint/2010/main" val="271408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606886"/>
            <a:ext cx="5937755" cy="1188720"/>
          </a:xfrm>
        </p:spPr>
        <p:txBody>
          <a:bodyPr/>
          <a:lstStyle/>
          <a:p>
            <a:r>
              <a:rPr lang="en-US" dirty="0">
                <a:solidFill>
                  <a:schemeClr val="accent1"/>
                </a:solidFill>
              </a:rPr>
              <a:t>Introduction</a:t>
            </a:r>
          </a:p>
        </p:txBody>
      </p:sp>
      <p:sp>
        <p:nvSpPr>
          <p:cNvPr id="3" name="Content Placeholder 2"/>
          <p:cNvSpPr>
            <a:spLocks noGrp="1"/>
          </p:cNvSpPr>
          <p:nvPr>
            <p:ph idx="1"/>
          </p:nvPr>
        </p:nvSpPr>
        <p:spPr>
          <a:xfrm>
            <a:off x="914399" y="1437797"/>
            <a:ext cx="7622921" cy="4697959"/>
          </a:xfrm>
        </p:spPr>
        <p:txBody>
          <a:bodyPr>
            <a:noAutofit/>
          </a:bodyPr>
          <a:lstStyle/>
          <a:p>
            <a:pPr marL="0" indent="0" algn="just">
              <a:buNone/>
            </a:pPr>
            <a:r>
              <a:rPr lang="en-US" sz="2800" dirty="0">
                <a:solidFill>
                  <a:srgbClr val="002060"/>
                </a:solidFill>
                <a:latin typeface="Calibri" panose="020F0502020204030204" pitchFamily="34" charset="0"/>
              </a:rPr>
              <a:t>CU High Voltage (HV) Laboratory was established in 1955 as the 1st one in Thailand. Since then the laboratory has been active in education, research, and services. </a:t>
            </a:r>
          </a:p>
          <a:p>
            <a:pPr marL="0" indent="0" algn="just">
              <a:buNone/>
            </a:pPr>
            <a:r>
              <a:rPr lang="en-US" sz="2800" dirty="0">
                <a:solidFill>
                  <a:srgbClr val="002060"/>
                </a:solidFill>
                <a:latin typeface="Calibri" panose="020F0502020204030204" pitchFamily="34" charset="0"/>
              </a:rPr>
              <a:t>Various Equipment have been successfully built by our laboratory include high voltage kits, impulse generators, and SF6 transformers.</a:t>
            </a:r>
          </a:p>
          <a:p>
            <a:pPr marL="0" indent="0" algn="just">
              <a:buNone/>
            </a:pPr>
            <a:endParaRPr lang="en-US" sz="2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42532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97" y="659897"/>
            <a:ext cx="5937755" cy="1188720"/>
          </a:xfrm>
        </p:spPr>
        <p:txBody>
          <a:bodyPr/>
          <a:lstStyle/>
          <a:p>
            <a:r>
              <a:rPr lang="en-US" dirty="0">
                <a:solidFill>
                  <a:schemeClr val="accent1"/>
                </a:solidFill>
              </a:rPr>
              <a:t>Vision</a:t>
            </a:r>
          </a:p>
        </p:txBody>
      </p:sp>
      <p:sp>
        <p:nvSpPr>
          <p:cNvPr id="3" name="Content Placeholder 2"/>
          <p:cNvSpPr>
            <a:spLocks noGrp="1"/>
          </p:cNvSpPr>
          <p:nvPr>
            <p:ph idx="1"/>
          </p:nvPr>
        </p:nvSpPr>
        <p:spPr>
          <a:xfrm>
            <a:off x="967408" y="1524862"/>
            <a:ext cx="7622921" cy="4968703"/>
          </a:xfrm>
        </p:spPr>
        <p:txBody>
          <a:bodyPr>
            <a:noAutofit/>
          </a:bodyPr>
          <a:lstStyle/>
          <a:p>
            <a:pPr marL="0" indent="0" algn="just">
              <a:buNone/>
            </a:pPr>
            <a:r>
              <a:rPr lang="en-US" sz="2800" dirty="0">
                <a:solidFill>
                  <a:srgbClr val="002060"/>
                </a:solidFill>
                <a:latin typeface="Calibri" panose="020F0502020204030204" pitchFamily="34" charset="0"/>
              </a:rPr>
              <a:t>High-Voltage technology program focuses on </a:t>
            </a:r>
          </a:p>
          <a:p>
            <a:pPr algn="just"/>
            <a:r>
              <a:rPr lang="en-US" sz="2800" dirty="0">
                <a:solidFill>
                  <a:srgbClr val="002060"/>
                </a:solidFill>
                <a:latin typeface="Calibri" panose="020F0502020204030204" pitchFamily="34" charset="0"/>
              </a:rPr>
              <a:t>Design, construction and diagnostic of HV equipment.</a:t>
            </a:r>
          </a:p>
          <a:p>
            <a:pPr algn="just"/>
            <a:r>
              <a:rPr lang="en-US" sz="2800" dirty="0">
                <a:solidFill>
                  <a:srgbClr val="002060"/>
                </a:solidFill>
                <a:latin typeface="Calibri" panose="020F0502020204030204" pitchFamily="34" charset="0"/>
              </a:rPr>
              <a:t>HV-related phenomena and their industry applications</a:t>
            </a:r>
          </a:p>
          <a:p>
            <a:pPr marL="0" indent="0" algn="just">
              <a:buNone/>
            </a:pPr>
            <a:r>
              <a:rPr lang="en-US" sz="2800" dirty="0">
                <a:solidFill>
                  <a:srgbClr val="002060"/>
                </a:solidFill>
                <a:latin typeface="Calibri" panose="020F0502020204030204" pitchFamily="34" charset="0"/>
              </a:rPr>
              <a:t>Particular interests are on the problems in local industries and Thailand’s research agenda. </a:t>
            </a:r>
          </a:p>
          <a:p>
            <a:pPr marL="0" indent="0" algn="just">
              <a:buNone/>
            </a:pPr>
            <a:r>
              <a:rPr lang="en-US" sz="2800" dirty="0">
                <a:solidFill>
                  <a:srgbClr val="002060"/>
                </a:solidFill>
                <a:latin typeface="Calibri" panose="020F0502020204030204" pitchFamily="34" charset="0"/>
              </a:rPr>
              <a:t>Students from other institutions are also welcome to utilize our facilities for their study/research so as to maximize the resource usage. </a:t>
            </a:r>
          </a:p>
        </p:txBody>
      </p:sp>
    </p:spTree>
    <p:extLst>
      <p:ext uri="{BB962C8B-B14F-4D97-AF65-F5344CB8AC3E}">
        <p14:creationId xmlns:p14="http://schemas.microsoft.com/office/powerpoint/2010/main" val="5159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606886"/>
            <a:ext cx="6464529" cy="1188720"/>
          </a:xfrm>
        </p:spPr>
        <p:txBody>
          <a:bodyPr/>
          <a:lstStyle/>
          <a:p>
            <a:r>
              <a:rPr lang="en-US" dirty="0">
                <a:solidFill>
                  <a:schemeClr val="accent1"/>
                </a:solidFill>
              </a:rPr>
              <a:t>Roles with Industrial Sections</a:t>
            </a:r>
          </a:p>
        </p:txBody>
      </p:sp>
      <p:sp>
        <p:nvSpPr>
          <p:cNvPr id="3" name="Content Placeholder 2"/>
          <p:cNvSpPr>
            <a:spLocks noGrp="1"/>
          </p:cNvSpPr>
          <p:nvPr>
            <p:ph idx="1"/>
          </p:nvPr>
        </p:nvSpPr>
        <p:spPr>
          <a:xfrm>
            <a:off x="1026848" y="2054086"/>
            <a:ext cx="7622921" cy="4558748"/>
          </a:xfrm>
        </p:spPr>
        <p:txBody>
          <a:bodyPr>
            <a:noAutofit/>
          </a:bodyPr>
          <a:lstStyle/>
          <a:p>
            <a:pPr marL="0" indent="0" algn="just">
              <a:buNone/>
            </a:pPr>
            <a:r>
              <a:rPr lang="en-US" sz="2800" dirty="0">
                <a:solidFill>
                  <a:srgbClr val="002060"/>
                </a:solidFill>
                <a:latin typeface="Calibri" panose="020F0502020204030204" pitchFamily="34" charset="0"/>
              </a:rPr>
              <a:t>The HV Laboratory has been assigned responsibility by the Thai Government for electrical product tests in compliance with Thai Industrial Standards and with other standards such as IEC, ANSI, AS, etc. </a:t>
            </a:r>
          </a:p>
          <a:p>
            <a:pPr marL="0" indent="0" algn="just">
              <a:buNone/>
            </a:pPr>
            <a:r>
              <a:rPr lang="en-US" sz="2800" dirty="0">
                <a:solidFill>
                  <a:srgbClr val="002060"/>
                </a:solidFill>
                <a:latin typeface="Calibri" panose="020F0502020204030204" pitchFamily="34" charset="0"/>
              </a:rPr>
              <a:t>The test facilities are used to analyze problems of insulation in power systems and the characteristics and performances of the high voltage equipment. Problem-based services are carried out according to requests from industry.</a:t>
            </a:r>
          </a:p>
        </p:txBody>
      </p:sp>
    </p:spTree>
    <p:extLst>
      <p:ext uri="{BB962C8B-B14F-4D97-AF65-F5344CB8AC3E}">
        <p14:creationId xmlns:p14="http://schemas.microsoft.com/office/powerpoint/2010/main" val="343452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49686"/>
            <a:ext cx="6464529" cy="1188720"/>
          </a:xfrm>
        </p:spPr>
        <p:txBody>
          <a:bodyPr/>
          <a:lstStyle/>
          <a:p>
            <a:r>
              <a:rPr lang="en-US" dirty="0">
                <a:solidFill>
                  <a:schemeClr val="accent1"/>
                </a:solidFill>
              </a:rPr>
              <a:t>Strength of High-Voltage Laboratory</a:t>
            </a:r>
          </a:p>
        </p:txBody>
      </p:sp>
      <p:sp>
        <p:nvSpPr>
          <p:cNvPr id="3" name="Content Placeholder 2"/>
          <p:cNvSpPr>
            <a:spLocks noGrp="1"/>
          </p:cNvSpPr>
          <p:nvPr>
            <p:ph idx="1"/>
          </p:nvPr>
        </p:nvSpPr>
        <p:spPr>
          <a:xfrm>
            <a:off x="4389121" y="2154759"/>
            <a:ext cx="4401747" cy="3816833"/>
          </a:xfrm>
        </p:spPr>
        <p:txBody>
          <a:bodyPr>
            <a:noAutofit/>
          </a:bodyPr>
          <a:lstStyle/>
          <a:p>
            <a:pPr algn="just"/>
            <a:r>
              <a:rPr lang="en-US" sz="2800" dirty="0">
                <a:solidFill>
                  <a:srgbClr val="002060"/>
                </a:solidFill>
                <a:latin typeface="Calibri" panose="020F0502020204030204" pitchFamily="34" charset="0"/>
              </a:rPr>
              <a:t>Best HV facilities among universities in Thailand</a:t>
            </a:r>
          </a:p>
          <a:p>
            <a:pPr algn="just"/>
            <a:r>
              <a:rPr lang="en-US" sz="2800" dirty="0">
                <a:solidFill>
                  <a:srgbClr val="002060"/>
                </a:solidFill>
                <a:latin typeface="Calibri" panose="020F0502020204030204" pitchFamily="34" charset="0"/>
              </a:rPr>
              <a:t>International collaboration for in-depth research</a:t>
            </a:r>
          </a:p>
          <a:p>
            <a:pPr algn="just"/>
            <a:r>
              <a:rPr lang="en-US" sz="2800" dirty="0">
                <a:solidFill>
                  <a:srgbClr val="002060"/>
                </a:solidFill>
                <a:latin typeface="Calibri" panose="020F0502020204030204" pitchFamily="34" charset="0"/>
              </a:rPr>
              <a:t>Cooperation with agencies such as electric utilities and manufacturers for practical knowledge</a:t>
            </a:r>
          </a:p>
        </p:txBody>
      </p:sp>
      <p:pic>
        <p:nvPicPr>
          <p:cNvPr id="9" name="Picture 8" descr="A picture containing outdoor object, pylon&#10;&#10;Description automatically generated">
            <a:extLst>
              <a:ext uri="{FF2B5EF4-FFF2-40B4-BE49-F238E27FC236}">
                <a16:creationId xmlns:a16="http://schemas.microsoft.com/office/drawing/2014/main" id="{663ED43F-3D5D-4418-AB69-CA0EED1AC744}"/>
              </a:ext>
            </a:extLst>
          </p:cNvPr>
          <p:cNvPicPr>
            <a:picLocks noChangeAspect="1"/>
          </p:cNvPicPr>
          <p:nvPr/>
        </p:nvPicPr>
        <p:blipFill rotWithShape="1">
          <a:blip r:embed="rId2">
            <a:extLst>
              <a:ext uri="{28A0092B-C50C-407E-A947-70E740481C1C}">
                <a14:useLocalDpi xmlns:a14="http://schemas.microsoft.com/office/drawing/2010/main" val="0"/>
              </a:ext>
            </a:extLst>
          </a:blip>
          <a:srcRect r="49900"/>
          <a:stretch/>
        </p:blipFill>
        <p:spPr>
          <a:xfrm>
            <a:off x="493812" y="1591625"/>
            <a:ext cx="3698361" cy="4905375"/>
          </a:xfrm>
          <a:prstGeom prst="rect">
            <a:avLst/>
          </a:prstGeom>
        </p:spPr>
      </p:pic>
    </p:spTree>
    <p:extLst>
      <p:ext uri="{BB962C8B-B14F-4D97-AF65-F5344CB8AC3E}">
        <p14:creationId xmlns:p14="http://schemas.microsoft.com/office/powerpoint/2010/main" val="233686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606886"/>
            <a:ext cx="6464529" cy="1188720"/>
          </a:xfrm>
        </p:spPr>
        <p:txBody>
          <a:bodyPr/>
          <a:lstStyle/>
          <a:p>
            <a:r>
              <a:rPr lang="en-US" dirty="0">
                <a:solidFill>
                  <a:schemeClr val="accent1"/>
                </a:solidFill>
              </a:rPr>
              <a:t>Graduate Study Programs</a:t>
            </a:r>
          </a:p>
        </p:txBody>
      </p:sp>
      <p:sp>
        <p:nvSpPr>
          <p:cNvPr id="3" name="Content Placeholder 2"/>
          <p:cNvSpPr>
            <a:spLocks noGrp="1"/>
          </p:cNvSpPr>
          <p:nvPr>
            <p:ph idx="1"/>
          </p:nvPr>
        </p:nvSpPr>
        <p:spPr>
          <a:xfrm>
            <a:off x="967408" y="1795605"/>
            <a:ext cx="7622921" cy="4525681"/>
          </a:xfrm>
        </p:spPr>
        <p:txBody>
          <a:bodyPr>
            <a:noAutofit/>
          </a:bodyPr>
          <a:lstStyle/>
          <a:p>
            <a:pPr marL="0" indent="0" algn="just">
              <a:buNone/>
            </a:pPr>
            <a:r>
              <a:rPr lang="en-US" sz="2800" dirty="0">
                <a:solidFill>
                  <a:srgbClr val="002060"/>
                </a:solidFill>
                <a:latin typeface="Calibri" panose="020F0502020204030204" pitchFamily="34" charset="0"/>
              </a:rPr>
              <a:t>New master and doctoral programs provide two tracks for graduate students:</a:t>
            </a:r>
          </a:p>
          <a:p>
            <a:pPr algn="just"/>
            <a:r>
              <a:rPr lang="en-US" sz="2800" dirty="0">
                <a:solidFill>
                  <a:srgbClr val="002060"/>
                </a:solidFill>
                <a:latin typeface="Calibri" panose="020F0502020204030204" pitchFamily="34" charset="0"/>
              </a:rPr>
              <a:t>High-Voltage Insulation and Transmission Technology (HVITT): </a:t>
            </a:r>
          </a:p>
          <a:p>
            <a:pPr marL="0" indent="0" algn="just">
              <a:buNone/>
            </a:pPr>
            <a:r>
              <a:rPr lang="en-US" sz="2800" dirty="0">
                <a:solidFill>
                  <a:srgbClr val="002060"/>
                </a:solidFill>
                <a:latin typeface="Calibri" panose="020F0502020204030204" pitchFamily="34" charset="0"/>
              </a:rPr>
              <a:t>	</a:t>
            </a:r>
            <a:r>
              <a:rPr lang="en-US" sz="2800" u="sng" dirty="0">
                <a:solidFill>
                  <a:srgbClr val="002060"/>
                </a:solidFill>
                <a:latin typeface="Calibri" panose="020F0502020204030204" pitchFamily="34" charset="0"/>
              </a:rPr>
              <a:t>Focus</a:t>
            </a:r>
            <a:r>
              <a:rPr lang="en-US" sz="2800" dirty="0">
                <a:solidFill>
                  <a:srgbClr val="002060"/>
                </a:solidFill>
                <a:latin typeface="Calibri" panose="020F0502020204030204" pitchFamily="34" charset="0"/>
              </a:rPr>
              <a:t> on the HV equipment usages and the linkage to industries in various aspects.</a:t>
            </a:r>
          </a:p>
          <a:p>
            <a:pPr algn="just"/>
            <a:r>
              <a:rPr lang="en-US" sz="2800" dirty="0">
                <a:solidFill>
                  <a:srgbClr val="002060"/>
                </a:solidFill>
                <a:latin typeface="Calibri" panose="020F0502020204030204" pitchFamily="34" charset="0"/>
              </a:rPr>
              <a:t>High-Voltage Engineering (HVE): </a:t>
            </a:r>
          </a:p>
          <a:p>
            <a:pPr marL="0" indent="0" algn="just">
              <a:buNone/>
            </a:pPr>
            <a:r>
              <a:rPr lang="en-US" sz="2800" dirty="0">
                <a:solidFill>
                  <a:srgbClr val="002060"/>
                </a:solidFill>
                <a:latin typeface="Calibri" panose="020F0502020204030204" pitchFamily="34" charset="0"/>
              </a:rPr>
              <a:t>	</a:t>
            </a:r>
            <a:r>
              <a:rPr lang="en-US" sz="2800" u="sng" dirty="0">
                <a:solidFill>
                  <a:srgbClr val="002060"/>
                </a:solidFill>
                <a:latin typeface="Calibri" panose="020F0502020204030204" pitchFamily="34" charset="0"/>
              </a:rPr>
              <a:t>Aim</a:t>
            </a:r>
            <a:r>
              <a:rPr lang="en-US" sz="2800" dirty="0">
                <a:solidFill>
                  <a:srgbClr val="002060"/>
                </a:solidFill>
                <a:latin typeface="Calibri" panose="020F0502020204030204" pitchFamily="34" charset="0"/>
              </a:rPr>
              <a:t> to provide the study in the HV field in depth and more specific fields of research.</a:t>
            </a:r>
          </a:p>
        </p:txBody>
      </p:sp>
    </p:spTree>
    <p:extLst>
      <p:ext uri="{BB962C8B-B14F-4D97-AF65-F5344CB8AC3E}">
        <p14:creationId xmlns:p14="http://schemas.microsoft.com/office/powerpoint/2010/main" val="359850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69565"/>
            <a:ext cx="7286164" cy="1188720"/>
          </a:xfrm>
        </p:spPr>
        <p:txBody>
          <a:bodyPr/>
          <a:lstStyle/>
          <a:p>
            <a:r>
              <a:rPr lang="en-US" dirty="0">
                <a:solidFill>
                  <a:schemeClr val="accent1"/>
                </a:solidFill>
              </a:rPr>
              <a:t>Recommend Course Structure: HVITT</a:t>
            </a:r>
          </a:p>
        </p:txBody>
      </p:sp>
      <p:graphicFrame>
        <p:nvGraphicFramePr>
          <p:cNvPr id="5" name="Content Placeholder 4"/>
          <p:cNvGraphicFramePr>
            <a:graphicFrameLocks noGrp="1"/>
          </p:cNvGraphicFramePr>
          <p:nvPr>
            <p:ph idx="1"/>
          </p:nvPr>
        </p:nvGraphicFramePr>
        <p:xfrm>
          <a:off x="966787" y="1353603"/>
          <a:ext cx="7925422" cy="5334000"/>
        </p:xfrm>
        <a:graphic>
          <a:graphicData uri="http://schemas.openxmlformats.org/drawingml/2006/table">
            <a:tbl>
              <a:tblPr firstRow="1" bandRow="1">
                <a:tableStyleId>{5C22544A-7EE6-4342-B048-85BDC9FD1C3A}</a:tableStyleId>
              </a:tblPr>
              <a:tblGrid>
                <a:gridCol w="1450736">
                  <a:extLst>
                    <a:ext uri="{9D8B030D-6E8A-4147-A177-3AD203B41FA5}">
                      <a16:colId xmlns:a16="http://schemas.microsoft.com/office/drawing/2014/main" val="77038889"/>
                    </a:ext>
                  </a:extLst>
                </a:gridCol>
                <a:gridCol w="842512">
                  <a:extLst>
                    <a:ext uri="{9D8B030D-6E8A-4147-A177-3AD203B41FA5}">
                      <a16:colId xmlns:a16="http://schemas.microsoft.com/office/drawing/2014/main" val="2986018835"/>
                    </a:ext>
                  </a:extLst>
                </a:gridCol>
                <a:gridCol w="5632174">
                  <a:extLst>
                    <a:ext uri="{9D8B030D-6E8A-4147-A177-3AD203B41FA5}">
                      <a16:colId xmlns:a16="http://schemas.microsoft.com/office/drawing/2014/main" val="2165141889"/>
                    </a:ext>
                  </a:extLst>
                </a:gridCol>
              </a:tblGrid>
              <a:tr h="370840">
                <a:tc>
                  <a:txBody>
                    <a:bodyPr/>
                    <a:lstStyle/>
                    <a:p>
                      <a:r>
                        <a:rPr lang="en-US" sz="2000" dirty="0">
                          <a:latin typeface="Calibri" panose="020F0502020204030204" pitchFamily="34" charset="0"/>
                        </a:rPr>
                        <a:t>Group</a:t>
                      </a:r>
                    </a:p>
                  </a:txBody>
                  <a:tcPr/>
                </a:tc>
                <a:tc>
                  <a:txBody>
                    <a:bodyPr/>
                    <a:lstStyle/>
                    <a:p>
                      <a:r>
                        <a:rPr lang="en-US" sz="2000" dirty="0">
                          <a:latin typeface="Calibri" panose="020F0502020204030204" pitchFamily="34" charset="0"/>
                        </a:rPr>
                        <a:t>Credit</a:t>
                      </a:r>
                    </a:p>
                  </a:txBody>
                  <a:tcPr/>
                </a:tc>
                <a:tc>
                  <a:txBody>
                    <a:bodyPr/>
                    <a:lstStyle/>
                    <a:p>
                      <a:r>
                        <a:rPr lang="en-US" sz="2000" dirty="0">
                          <a:latin typeface="Calibri" panose="020F0502020204030204" pitchFamily="34" charset="0"/>
                        </a:rPr>
                        <a:t>Course</a:t>
                      </a:r>
                      <a:r>
                        <a:rPr lang="en-US" sz="2000" baseline="0" dirty="0">
                          <a:latin typeface="Calibri" panose="020F0502020204030204" pitchFamily="34" charset="0"/>
                        </a:rPr>
                        <a:t> name</a:t>
                      </a:r>
                      <a:endParaRPr lang="en-US" sz="2000" dirty="0">
                        <a:latin typeface="Calibri" panose="020F0502020204030204" pitchFamily="34" charset="0"/>
                      </a:endParaRPr>
                    </a:p>
                  </a:txBody>
                  <a:tcPr/>
                </a:tc>
                <a:extLst>
                  <a:ext uri="{0D108BD9-81ED-4DB2-BD59-A6C34878D82A}">
                    <a16:rowId xmlns:a16="http://schemas.microsoft.com/office/drawing/2014/main" val="3440445062"/>
                  </a:ext>
                </a:extLst>
              </a:tr>
              <a:tr h="370840">
                <a:tc>
                  <a:txBody>
                    <a:bodyPr/>
                    <a:lstStyle/>
                    <a:p>
                      <a:r>
                        <a:rPr lang="en-US" sz="2000" dirty="0">
                          <a:latin typeface="Calibri" panose="020F0502020204030204" pitchFamily="34" charset="0"/>
                        </a:rPr>
                        <a:t>Selective</a:t>
                      </a:r>
                      <a:r>
                        <a:rPr lang="en-US" sz="2000" baseline="0" dirty="0">
                          <a:latin typeface="Calibri" panose="020F0502020204030204" pitchFamily="34" charset="0"/>
                        </a:rPr>
                        <a:t> Compulsory</a:t>
                      </a:r>
                      <a:endParaRPr lang="en-US" sz="2000" dirty="0">
                        <a:latin typeface="Calibri" panose="020F0502020204030204" pitchFamily="34" charset="0"/>
                      </a:endParaRPr>
                    </a:p>
                  </a:txBody>
                  <a:tcPr/>
                </a:tc>
                <a:tc>
                  <a:txBody>
                    <a:bodyPr/>
                    <a:lstStyle/>
                    <a:p>
                      <a:r>
                        <a:rPr lang="en-US" sz="2000" dirty="0">
                          <a:latin typeface="Calibri" panose="020F0502020204030204" pitchFamily="34" charset="0"/>
                        </a:rPr>
                        <a:t>6</a:t>
                      </a:r>
                    </a:p>
                  </a:txBody>
                  <a:tcPr/>
                </a:tc>
                <a:tc>
                  <a:txBody>
                    <a:bodyPr/>
                    <a:lstStyle/>
                    <a:p>
                      <a:pPr algn="l">
                        <a:lnSpc>
                          <a:spcPct val="100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Take</a:t>
                      </a:r>
                      <a:r>
                        <a:rPr lang="en-US" sz="2000" b="1" baseline="0" dirty="0">
                          <a:solidFill>
                            <a:srgbClr val="000000"/>
                          </a:solidFill>
                          <a:effectLst/>
                          <a:latin typeface="Calibri" panose="020F0502020204030204" pitchFamily="34" charset="0"/>
                          <a:ea typeface="Calibri" panose="020F0502020204030204" pitchFamily="34" charset="0"/>
                        </a:rPr>
                        <a:t> 2 from the following 7 courses:</a:t>
                      </a:r>
                      <a:endParaRPr lang="en-US" sz="2000" b="1" dirty="0">
                        <a:solidFill>
                          <a:srgbClr val="000000"/>
                        </a:solidFill>
                        <a:effectLst/>
                        <a:latin typeface="Calibri" panose="020F0502020204030204" pitchFamily="34" charset="0"/>
                        <a:ea typeface="Calibri" panose="020F0502020204030204" pitchFamily="34" charset="0"/>
                      </a:endParaRPr>
                    </a:p>
                    <a:p>
                      <a:pPr algn="l">
                        <a:lnSpc>
                          <a:spcPct val="100000"/>
                        </a:lnSpc>
                        <a:spcBef>
                          <a:spcPts val="0"/>
                        </a:spcBef>
                        <a:spcAft>
                          <a:spcPts val="0"/>
                        </a:spcAft>
                      </a:pPr>
                      <a:r>
                        <a:rPr lang="en-US" sz="2000" kern="1200" dirty="0">
                          <a:solidFill>
                            <a:schemeClr val="dk1"/>
                          </a:solidFill>
                          <a:effectLst/>
                          <a:latin typeface="Calibri" panose="020F0502020204030204" pitchFamily="34" charset="0"/>
                          <a:ea typeface="+mn-ea"/>
                          <a:cs typeface="+mn-cs"/>
                        </a:rPr>
                        <a:t>Finite Element Analysis for Electrical Engineers</a:t>
                      </a:r>
                    </a:p>
                    <a:p>
                      <a:pPr algn="l">
                        <a:lnSpc>
                          <a:spcPct val="100000"/>
                        </a:lnSpc>
                        <a:spcBef>
                          <a:spcPts val="0"/>
                        </a:spcBef>
                        <a:spcAft>
                          <a:spcPts val="0"/>
                        </a:spcAft>
                      </a:pPr>
                      <a:r>
                        <a:rPr lang="en-US" sz="2000" kern="1200" dirty="0">
                          <a:solidFill>
                            <a:schemeClr val="dk1"/>
                          </a:solidFill>
                          <a:effectLst/>
                          <a:latin typeface="Calibri" panose="020F0502020204030204" pitchFamily="34" charset="0"/>
                          <a:ea typeface="+mn-ea"/>
                          <a:cs typeface="+mn-cs"/>
                        </a:rPr>
                        <a:t>Fundamentals of Electromagnetic Compatibility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Calibri" panose="020F0502020204030204" pitchFamily="34" charset="0"/>
                          <a:ea typeface="+mn-ea"/>
                          <a:cs typeface="+mn-cs"/>
                        </a:rPr>
                        <a:t>Advanced High-Voltage Engineering Applications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Calibri" panose="020F0502020204030204" pitchFamily="34" charset="0"/>
                          <a:ea typeface="+mn-ea"/>
                          <a:cs typeface="+mn-cs"/>
                        </a:rPr>
                        <a:t>High-Voltage Equipment Maintenance and Testing</a:t>
                      </a:r>
                    </a:p>
                    <a:p>
                      <a:pPr algn="l">
                        <a:lnSpc>
                          <a:spcPct val="100000"/>
                        </a:lnSpc>
                        <a:spcBef>
                          <a:spcPts val="0"/>
                        </a:spcBef>
                        <a:spcAft>
                          <a:spcPts val="0"/>
                        </a:spcAft>
                      </a:pPr>
                      <a:r>
                        <a:rPr lang="en-US" sz="2000" kern="1200" dirty="0">
                          <a:solidFill>
                            <a:schemeClr val="dk1"/>
                          </a:solidFill>
                          <a:effectLst/>
                          <a:latin typeface="Calibri" panose="020F0502020204030204" pitchFamily="34" charset="0"/>
                          <a:ea typeface="+mn-ea"/>
                          <a:cs typeface="+mn-cs"/>
                        </a:rPr>
                        <a:t>Substation Automation Systems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Calibri" panose="020F0502020204030204" pitchFamily="34" charset="0"/>
                          <a:ea typeface="+mn-ea"/>
                          <a:cs typeface="+mn-cs"/>
                        </a:rPr>
                        <a:t>Electrical Transients in Power Systems</a:t>
                      </a:r>
                    </a:p>
                    <a:p>
                      <a:pPr algn="l">
                        <a:lnSpc>
                          <a:spcPct val="100000"/>
                        </a:lnSpc>
                        <a:spcBef>
                          <a:spcPts val="0"/>
                        </a:spcBef>
                        <a:spcAft>
                          <a:spcPts val="0"/>
                        </a:spcAft>
                      </a:pPr>
                      <a:r>
                        <a:rPr lang="en-US" sz="2000" kern="1200" dirty="0">
                          <a:solidFill>
                            <a:schemeClr val="dk1"/>
                          </a:solidFill>
                          <a:effectLst/>
                          <a:latin typeface="Calibri" panose="020F0502020204030204" pitchFamily="34" charset="0"/>
                          <a:ea typeface="+mn-ea"/>
                          <a:cs typeface="+mn-cs"/>
                        </a:rPr>
                        <a:t>Electric Field Analysis in High Voltage Engineering</a:t>
                      </a:r>
                    </a:p>
                  </a:txBody>
                  <a:tcPr marL="114300" marR="114300" marT="0" marB="0"/>
                </a:tc>
                <a:extLst>
                  <a:ext uri="{0D108BD9-81ED-4DB2-BD59-A6C34878D82A}">
                    <a16:rowId xmlns:a16="http://schemas.microsoft.com/office/drawing/2014/main" val="2739981846"/>
                  </a:ext>
                </a:extLst>
              </a:tr>
              <a:tr h="370840">
                <a:tc>
                  <a:txBody>
                    <a:bodyPr/>
                    <a:lstStyle/>
                    <a:p>
                      <a:r>
                        <a:rPr lang="en-US" sz="2000" dirty="0">
                          <a:latin typeface="Calibri" panose="020F0502020204030204" pitchFamily="34" charset="0"/>
                        </a:rPr>
                        <a:t>Elective</a:t>
                      </a:r>
                    </a:p>
                  </a:txBody>
                  <a:tcPr/>
                </a:tc>
                <a:tc>
                  <a:txBody>
                    <a:bodyPr/>
                    <a:lstStyle/>
                    <a:p>
                      <a:r>
                        <a:rPr lang="en-US" sz="2000" dirty="0">
                          <a:latin typeface="Calibri" panose="020F0502020204030204" pitchFamily="34" charset="0"/>
                        </a:rPr>
                        <a:t>12</a:t>
                      </a:r>
                    </a:p>
                  </a:txBody>
                  <a:tcPr/>
                </a:tc>
                <a:tc>
                  <a:txBody>
                    <a:bodyPr/>
                    <a:lstStyle/>
                    <a:p>
                      <a:r>
                        <a:rPr lang="en-US" sz="2000" dirty="0">
                          <a:latin typeface="Calibri" panose="020F0502020204030204" pitchFamily="34" charset="0"/>
                        </a:rPr>
                        <a:t>Select courses from department</a:t>
                      </a:r>
                      <a:r>
                        <a:rPr lang="en-US" sz="2000" baseline="0" dirty="0">
                          <a:latin typeface="Calibri" panose="020F0502020204030204" pitchFamily="34" charset="0"/>
                        </a:rPr>
                        <a:t> list for 12 credits</a:t>
                      </a:r>
                      <a:endParaRPr lang="en-US" sz="2000" dirty="0">
                        <a:latin typeface="Calibri" panose="020F0502020204030204" pitchFamily="34" charset="0"/>
                      </a:endParaRPr>
                    </a:p>
                  </a:txBody>
                  <a:tcPr/>
                </a:tc>
                <a:extLst>
                  <a:ext uri="{0D108BD9-81ED-4DB2-BD59-A6C34878D82A}">
                    <a16:rowId xmlns:a16="http://schemas.microsoft.com/office/drawing/2014/main" val="3495340316"/>
                  </a:ext>
                </a:extLst>
              </a:tr>
              <a:tr h="370840">
                <a:tc>
                  <a:txBody>
                    <a:bodyPr/>
                    <a:lstStyle/>
                    <a:p>
                      <a:r>
                        <a:rPr lang="en-US" sz="2000" dirty="0">
                          <a:latin typeface="Calibri" panose="020F0502020204030204" pitchFamily="34" charset="0"/>
                        </a:rPr>
                        <a:t>Industrial Experiences/Internship Aboard </a:t>
                      </a:r>
                    </a:p>
                  </a:txBody>
                  <a:tcPr/>
                </a:tc>
                <a:tc>
                  <a:txBody>
                    <a:bodyPr/>
                    <a:lstStyle/>
                    <a:p>
                      <a:r>
                        <a:rPr lang="en-US" sz="2000" dirty="0">
                          <a:latin typeface="Calibri" panose="020F0502020204030204" pitchFamily="34" charset="0"/>
                        </a:rPr>
                        <a:t>6</a:t>
                      </a:r>
                    </a:p>
                  </a:txBody>
                  <a:tcPr/>
                </a:tc>
                <a:tc>
                  <a:txBody>
                    <a:bodyPr/>
                    <a:lstStyle/>
                    <a:p>
                      <a:r>
                        <a:rPr lang="en-US" sz="2000" b="1" kern="1200" dirty="0">
                          <a:solidFill>
                            <a:schemeClr val="dk1"/>
                          </a:solidFill>
                          <a:effectLst/>
                          <a:latin typeface="Calibri" panose="020F0502020204030204" pitchFamily="34" charset="0"/>
                          <a:ea typeface="+mn-ea"/>
                          <a:cs typeface="+mn-cs"/>
                        </a:rPr>
                        <a:t>3 Options for</a:t>
                      </a:r>
                      <a:r>
                        <a:rPr lang="en-US" sz="2000" b="1" kern="1200" baseline="0" dirty="0">
                          <a:solidFill>
                            <a:schemeClr val="dk1"/>
                          </a:solidFill>
                          <a:effectLst/>
                          <a:latin typeface="Calibri" panose="020F0502020204030204" pitchFamily="34" charset="0"/>
                          <a:ea typeface="+mn-ea"/>
                          <a:cs typeface="+mn-cs"/>
                        </a:rPr>
                        <a:t> students</a:t>
                      </a:r>
                      <a:endParaRPr lang="en-US" sz="2000" b="1" kern="1200" dirty="0">
                        <a:solidFill>
                          <a:schemeClr val="dk1"/>
                        </a:solidFill>
                        <a:effectLst/>
                        <a:latin typeface="Calibri" panose="020F0502020204030204" pitchFamily="34" charset="0"/>
                        <a:ea typeface="+mn-ea"/>
                        <a:cs typeface="+mn-cs"/>
                      </a:endParaRPr>
                    </a:p>
                    <a:p>
                      <a:r>
                        <a:rPr lang="en-US" sz="2000" kern="1200" dirty="0">
                          <a:solidFill>
                            <a:schemeClr val="dk1"/>
                          </a:solidFill>
                          <a:effectLst/>
                          <a:latin typeface="Calibri" panose="020F0502020204030204" pitchFamily="34" charset="0"/>
                          <a:ea typeface="+mn-ea"/>
                          <a:cs typeface="+mn-cs"/>
                        </a:rPr>
                        <a:t>(a)</a:t>
                      </a:r>
                      <a:r>
                        <a:rPr lang="en-US" sz="2000" kern="1200" baseline="0" dirty="0">
                          <a:solidFill>
                            <a:schemeClr val="dk1"/>
                          </a:solidFill>
                          <a:effectLst/>
                          <a:latin typeface="Calibri" panose="020F0502020204030204" pitchFamily="34" charset="0"/>
                          <a:ea typeface="+mn-ea"/>
                          <a:cs typeface="+mn-cs"/>
                        </a:rPr>
                        <a:t> </a:t>
                      </a:r>
                      <a:r>
                        <a:rPr lang="en-US" sz="2000" kern="1200" dirty="0">
                          <a:solidFill>
                            <a:schemeClr val="dk1"/>
                          </a:solidFill>
                          <a:effectLst/>
                          <a:latin typeface="Calibri" panose="020F0502020204030204" pitchFamily="34" charset="0"/>
                          <a:ea typeface="+mn-ea"/>
                          <a:cs typeface="+mn-cs"/>
                        </a:rPr>
                        <a:t>Industrial Experiences I + II + III</a:t>
                      </a:r>
                    </a:p>
                    <a:p>
                      <a:r>
                        <a:rPr lang="en-US" sz="2000" dirty="0">
                          <a:latin typeface="Calibri" panose="020F0502020204030204" pitchFamily="34" charset="0"/>
                        </a:rPr>
                        <a:t>(b) Internship Aboard I</a:t>
                      </a:r>
                      <a:r>
                        <a:rPr lang="en-US" sz="2000" baseline="0" dirty="0">
                          <a:latin typeface="Calibri" panose="020F0502020204030204" pitchFamily="34" charset="0"/>
                        </a:rPr>
                        <a:t> +</a:t>
                      </a:r>
                      <a:r>
                        <a:rPr lang="en-US" sz="2000" dirty="0">
                          <a:latin typeface="Calibri" panose="020F0502020204030204" pitchFamily="34" charset="0"/>
                        </a:rPr>
                        <a:t> II + III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(c) Select courses from department</a:t>
                      </a:r>
                      <a:r>
                        <a:rPr lang="en-US" sz="2000" baseline="0" dirty="0">
                          <a:latin typeface="Calibri" panose="020F0502020204030204" pitchFamily="34" charset="0"/>
                        </a:rPr>
                        <a:t> list for 6 credits</a:t>
                      </a:r>
                    </a:p>
                  </a:txBody>
                  <a:tcPr/>
                </a:tc>
                <a:extLst>
                  <a:ext uri="{0D108BD9-81ED-4DB2-BD59-A6C34878D82A}">
                    <a16:rowId xmlns:a16="http://schemas.microsoft.com/office/drawing/2014/main" val="509928633"/>
                  </a:ext>
                </a:extLst>
              </a:tr>
              <a:tr h="370840">
                <a:tc>
                  <a:txBody>
                    <a:bodyPr/>
                    <a:lstStyle/>
                    <a:p>
                      <a:r>
                        <a:rPr lang="en-US" sz="2000" dirty="0">
                          <a:latin typeface="Calibri" panose="020F0502020204030204" pitchFamily="34" charset="0"/>
                        </a:rPr>
                        <a:t>Thesis</a:t>
                      </a:r>
                    </a:p>
                  </a:txBody>
                  <a:tcPr/>
                </a:tc>
                <a:tc>
                  <a:txBody>
                    <a:bodyPr/>
                    <a:lstStyle/>
                    <a:p>
                      <a:r>
                        <a:rPr lang="en-US" sz="2000" dirty="0">
                          <a:latin typeface="Calibri" panose="020F0502020204030204" pitchFamily="34" charset="0"/>
                        </a:rPr>
                        <a:t>12</a:t>
                      </a:r>
                    </a:p>
                  </a:txBody>
                  <a:tcPr/>
                </a:tc>
                <a:tc>
                  <a:txBody>
                    <a:bodyPr/>
                    <a:lstStyle/>
                    <a:p>
                      <a:r>
                        <a:rPr lang="en-US" sz="2000" dirty="0">
                          <a:latin typeface="Calibri" panose="020F0502020204030204" pitchFamily="34" charset="0"/>
                        </a:rPr>
                        <a:t>Thesis</a:t>
                      </a:r>
                    </a:p>
                  </a:txBody>
                  <a:tcPr/>
                </a:tc>
                <a:extLst>
                  <a:ext uri="{0D108BD9-81ED-4DB2-BD59-A6C34878D82A}">
                    <a16:rowId xmlns:a16="http://schemas.microsoft.com/office/drawing/2014/main" val="4049755404"/>
                  </a:ext>
                </a:extLst>
              </a:tr>
              <a:tr h="370840">
                <a:tc>
                  <a:txBody>
                    <a:bodyPr/>
                    <a:lstStyle/>
                    <a:p>
                      <a:r>
                        <a:rPr lang="en-US" sz="2000" dirty="0">
                          <a:latin typeface="Calibri" panose="020F0502020204030204" pitchFamily="34" charset="0"/>
                        </a:rPr>
                        <a:t>Additional</a:t>
                      </a:r>
                    </a:p>
                  </a:txBody>
                  <a:tcPr/>
                </a:tc>
                <a:tc>
                  <a:txBody>
                    <a:bodyPr/>
                    <a:lstStyle/>
                    <a:p>
                      <a:r>
                        <a:rPr lang="en-US" sz="2000" dirty="0">
                          <a:latin typeface="Calibri" panose="020F0502020204030204" pitchFamily="34" charset="0"/>
                        </a:rPr>
                        <a:t>2, S/U</a:t>
                      </a:r>
                    </a:p>
                  </a:txBody>
                  <a:tcPr/>
                </a:tc>
                <a:tc>
                  <a:txBody>
                    <a:bodyPr/>
                    <a:lstStyle/>
                    <a:p>
                      <a:r>
                        <a:rPr lang="en-US" sz="2000" dirty="0">
                          <a:latin typeface="Calibri" panose="020F0502020204030204" pitchFamily="34" charset="0"/>
                        </a:rPr>
                        <a:t>Research Methodology </a:t>
                      </a:r>
                    </a:p>
                  </a:txBody>
                  <a:tcPr/>
                </a:tc>
                <a:extLst>
                  <a:ext uri="{0D108BD9-81ED-4DB2-BD59-A6C34878D82A}">
                    <a16:rowId xmlns:a16="http://schemas.microsoft.com/office/drawing/2014/main" val="109221317"/>
                  </a:ext>
                </a:extLst>
              </a:tr>
            </a:tbl>
          </a:graphicData>
        </a:graphic>
      </p:graphicFrame>
    </p:spTree>
    <p:extLst>
      <p:ext uri="{BB962C8B-B14F-4D97-AF65-F5344CB8AC3E}">
        <p14:creationId xmlns:p14="http://schemas.microsoft.com/office/powerpoint/2010/main" val="163795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69565"/>
            <a:ext cx="7286164" cy="1188720"/>
          </a:xfrm>
        </p:spPr>
        <p:txBody>
          <a:bodyPr/>
          <a:lstStyle/>
          <a:p>
            <a:r>
              <a:rPr lang="en-US" dirty="0">
                <a:solidFill>
                  <a:schemeClr val="accent1"/>
                </a:solidFill>
              </a:rPr>
              <a:t>Recommend Course Structure: HVE</a:t>
            </a:r>
          </a:p>
        </p:txBody>
      </p:sp>
      <p:graphicFrame>
        <p:nvGraphicFramePr>
          <p:cNvPr id="5" name="Content Placeholder 4"/>
          <p:cNvGraphicFramePr>
            <a:graphicFrameLocks noGrp="1"/>
          </p:cNvGraphicFramePr>
          <p:nvPr>
            <p:ph idx="1"/>
          </p:nvPr>
        </p:nvGraphicFramePr>
        <p:xfrm>
          <a:off x="966787" y="1860906"/>
          <a:ext cx="7925422" cy="4023360"/>
        </p:xfrm>
        <a:graphic>
          <a:graphicData uri="http://schemas.openxmlformats.org/drawingml/2006/table">
            <a:tbl>
              <a:tblPr firstRow="1" bandRow="1">
                <a:tableStyleId>{5C22544A-7EE6-4342-B048-85BDC9FD1C3A}</a:tableStyleId>
              </a:tblPr>
              <a:tblGrid>
                <a:gridCol w="1450736">
                  <a:extLst>
                    <a:ext uri="{9D8B030D-6E8A-4147-A177-3AD203B41FA5}">
                      <a16:colId xmlns:a16="http://schemas.microsoft.com/office/drawing/2014/main" val="77038889"/>
                    </a:ext>
                  </a:extLst>
                </a:gridCol>
                <a:gridCol w="842512">
                  <a:extLst>
                    <a:ext uri="{9D8B030D-6E8A-4147-A177-3AD203B41FA5}">
                      <a16:colId xmlns:a16="http://schemas.microsoft.com/office/drawing/2014/main" val="2986018835"/>
                    </a:ext>
                  </a:extLst>
                </a:gridCol>
                <a:gridCol w="5632174">
                  <a:extLst>
                    <a:ext uri="{9D8B030D-6E8A-4147-A177-3AD203B41FA5}">
                      <a16:colId xmlns:a16="http://schemas.microsoft.com/office/drawing/2014/main" val="2165141889"/>
                    </a:ext>
                  </a:extLst>
                </a:gridCol>
              </a:tblGrid>
              <a:tr h="370840">
                <a:tc>
                  <a:txBody>
                    <a:bodyPr/>
                    <a:lstStyle/>
                    <a:p>
                      <a:r>
                        <a:rPr lang="en-US" sz="2000" dirty="0">
                          <a:latin typeface="Calibri" panose="020F0502020204030204" pitchFamily="34" charset="0"/>
                        </a:rPr>
                        <a:t>Group</a:t>
                      </a:r>
                    </a:p>
                  </a:txBody>
                  <a:tcPr/>
                </a:tc>
                <a:tc>
                  <a:txBody>
                    <a:bodyPr/>
                    <a:lstStyle/>
                    <a:p>
                      <a:r>
                        <a:rPr lang="en-US" sz="2000" dirty="0">
                          <a:latin typeface="Calibri" panose="020F0502020204030204" pitchFamily="34" charset="0"/>
                        </a:rPr>
                        <a:t>Credit</a:t>
                      </a:r>
                    </a:p>
                  </a:txBody>
                  <a:tcPr/>
                </a:tc>
                <a:tc>
                  <a:txBody>
                    <a:bodyPr/>
                    <a:lstStyle/>
                    <a:p>
                      <a:r>
                        <a:rPr lang="en-US" sz="2000" dirty="0">
                          <a:latin typeface="Calibri" panose="020F0502020204030204" pitchFamily="34" charset="0"/>
                        </a:rPr>
                        <a:t>Course</a:t>
                      </a:r>
                      <a:r>
                        <a:rPr lang="en-US" sz="2000" baseline="0" dirty="0">
                          <a:latin typeface="Calibri" panose="020F0502020204030204" pitchFamily="34" charset="0"/>
                        </a:rPr>
                        <a:t> name</a:t>
                      </a:r>
                      <a:endParaRPr lang="en-US" sz="2000" dirty="0">
                        <a:latin typeface="Calibri" panose="020F0502020204030204" pitchFamily="34" charset="0"/>
                      </a:endParaRPr>
                    </a:p>
                  </a:txBody>
                  <a:tcPr/>
                </a:tc>
                <a:extLst>
                  <a:ext uri="{0D108BD9-81ED-4DB2-BD59-A6C34878D82A}">
                    <a16:rowId xmlns:a16="http://schemas.microsoft.com/office/drawing/2014/main" val="3440445062"/>
                  </a:ext>
                </a:extLst>
              </a:tr>
              <a:tr h="370840">
                <a:tc>
                  <a:txBody>
                    <a:bodyPr/>
                    <a:lstStyle/>
                    <a:p>
                      <a:r>
                        <a:rPr lang="en-US" sz="2000" dirty="0">
                          <a:latin typeface="Calibri" panose="020F0502020204030204" pitchFamily="34" charset="0"/>
                        </a:rPr>
                        <a:t>Selective</a:t>
                      </a:r>
                      <a:r>
                        <a:rPr lang="en-US" sz="2000" baseline="0" dirty="0">
                          <a:latin typeface="Calibri" panose="020F0502020204030204" pitchFamily="34" charset="0"/>
                        </a:rPr>
                        <a:t> Compulsory</a:t>
                      </a:r>
                      <a:endParaRPr lang="en-US" sz="2000" dirty="0">
                        <a:latin typeface="Calibri" panose="020F0502020204030204" pitchFamily="34" charset="0"/>
                      </a:endParaRPr>
                    </a:p>
                  </a:txBody>
                  <a:tcPr/>
                </a:tc>
                <a:tc>
                  <a:txBody>
                    <a:bodyPr/>
                    <a:lstStyle/>
                    <a:p>
                      <a:r>
                        <a:rPr lang="en-US" sz="2000" dirty="0">
                          <a:latin typeface="Calibri" panose="020F0502020204030204" pitchFamily="34" charset="0"/>
                        </a:rPr>
                        <a:t>6</a:t>
                      </a:r>
                    </a:p>
                  </a:txBody>
                  <a:tcPr/>
                </a:tc>
                <a:tc>
                  <a:txBody>
                    <a:bodyPr/>
                    <a:lstStyle/>
                    <a:p>
                      <a:pPr algn="l">
                        <a:lnSpc>
                          <a:spcPct val="100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Take</a:t>
                      </a:r>
                      <a:r>
                        <a:rPr lang="en-US" sz="2000" b="1" baseline="0" dirty="0">
                          <a:solidFill>
                            <a:srgbClr val="000000"/>
                          </a:solidFill>
                          <a:effectLst/>
                          <a:latin typeface="Calibri" panose="020F0502020204030204" pitchFamily="34" charset="0"/>
                          <a:ea typeface="Calibri" panose="020F0502020204030204" pitchFamily="34" charset="0"/>
                        </a:rPr>
                        <a:t> 2 from the following 7 courses:</a:t>
                      </a:r>
                      <a:endParaRPr lang="en-US" sz="2000" b="1" dirty="0">
                        <a:solidFill>
                          <a:srgbClr val="000000"/>
                        </a:solidFill>
                        <a:effectLst/>
                        <a:latin typeface="Calibri" panose="020F0502020204030204" pitchFamily="34" charset="0"/>
                        <a:ea typeface="Calibri" panose="020F0502020204030204" pitchFamily="34" charset="0"/>
                      </a:endParaRPr>
                    </a:p>
                    <a:p>
                      <a:pPr algn="l">
                        <a:lnSpc>
                          <a:spcPct val="100000"/>
                        </a:lnSpc>
                        <a:spcBef>
                          <a:spcPts val="0"/>
                        </a:spcBef>
                        <a:spcAft>
                          <a:spcPts val="0"/>
                        </a:spcAft>
                      </a:pPr>
                      <a:r>
                        <a:rPr lang="en-US" sz="2000" kern="1200" dirty="0">
                          <a:solidFill>
                            <a:schemeClr val="dk1"/>
                          </a:solidFill>
                          <a:effectLst/>
                          <a:latin typeface="Calibri" panose="020F0502020204030204" pitchFamily="34" charset="0"/>
                          <a:ea typeface="+mn-ea"/>
                          <a:cs typeface="+mn-cs"/>
                        </a:rPr>
                        <a:t>Finite Element Analysis for Electrical Engineers</a:t>
                      </a:r>
                    </a:p>
                    <a:p>
                      <a:pPr algn="l">
                        <a:lnSpc>
                          <a:spcPct val="100000"/>
                        </a:lnSpc>
                        <a:spcBef>
                          <a:spcPts val="0"/>
                        </a:spcBef>
                        <a:spcAft>
                          <a:spcPts val="0"/>
                        </a:spcAft>
                      </a:pPr>
                      <a:r>
                        <a:rPr lang="en-US" sz="2000" kern="1200" dirty="0">
                          <a:solidFill>
                            <a:schemeClr val="dk1"/>
                          </a:solidFill>
                          <a:effectLst/>
                          <a:latin typeface="Calibri" panose="020F0502020204030204" pitchFamily="34" charset="0"/>
                          <a:ea typeface="+mn-ea"/>
                          <a:cs typeface="+mn-cs"/>
                        </a:rPr>
                        <a:t>Fundamentals of Electromagnetic Compatibility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Calibri" panose="020F0502020204030204" pitchFamily="34" charset="0"/>
                          <a:ea typeface="+mn-ea"/>
                          <a:cs typeface="+mn-cs"/>
                        </a:rPr>
                        <a:t>Advanced High-Voltage Engineering Applications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Calibri" panose="020F0502020204030204" pitchFamily="34" charset="0"/>
                          <a:ea typeface="+mn-ea"/>
                          <a:cs typeface="+mn-cs"/>
                        </a:rPr>
                        <a:t>High-Voltage Equipment Maintenance and Testing</a:t>
                      </a:r>
                    </a:p>
                    <a:p>
                      <a:pPr algn="l">
                        <a:lnSpc>
                          <a:spcPct val="100000"/>
                        </a:lnSpc>
                        <a:spcBef>
                          <a:spcPts val="0"/>
                        </a:spcBef>
                        <a:spcAft>
                          <a:spcPts val="0"/>
                        </a:spcAft>
                      </a:pPr>
                      <a:r>
                        <a:rPr lang="en-US" sz="2000" kern="1200" dirty="0">
                          <a:solidFill>
                            <a:schemeClr val="dk1"/>
                          </a:solidFill>
                          <a:effectLst/>
                          <a:latin typeface="Calibri" panose="020F0502020204030204" pitchFamily="34" charset="0"/>
                          <a:ea typeface="+mn-ea"/>
                          <a:cs typeface="+mn-cs"/>
                        </a:rPr>
                        <a:t>Substation Automation Systems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Calibri" panose="020F0502020204030204" pitchFamily="34" charset="0"/>
                          <a:ea typeface="+mn-ea"/>
                          <a:cs typeface="+mn-cs"/>
                        </a:rPr>
                        <a:t>Electrical Transients in Power Systems</a:t>
                      </a:r>
                    </a:p>
                    <a:p>
                      <a:pPr algn="l">
                        <a:lnSpc>
                          <a:spcPct val="100000"/>
                        </a:lnSpc>
                        <a:spcBef>
                          <a:spcPts val="0"/>
                        </a:spcBef>
                        <a:spcAft>
                          <a:spcPts val="0"/>
                        </a:spcAft>
                      </a:pPr>
                      <a:r>
                        <a:rPr lang="en-US" sz="2000" kern="1200" dirty="0">
                          <a:solidFill>
                            <a:schemeClr val="dk1"/>
                          </a:solidFill>
                          <a:effectLst/>
                          <a:latin typeface="Calibri" panose="020F0502020204030204" pitchFamily="34" charset="0"/>
                          <a:ea typeface="+mn-ea"/>
                          <a:cs typeface="+mn-cs"/>
                        </a:rPr>
                        <a:t>Electric Field Analysis in High Voltage Engineering</a:t>
                      </a:r>
                    </a:p>
                  </a:txBody>
                  <a:tcPr marL="114300" marR="114300" marT="0" marB="0"/>
                </a:tc>
                <a:extLst>
                  <a:ext uri="{0D108BD9-81ED-4DB2-BD59-A6C34878D82A}">
                    <a16:rowId xmlns:a16="http://schemas.microsoft.com/office/drawing/2014/main" val="2739981846"/>
                  </a:ext>
                </a:extLst>
              </a:tr>
              <a:tr h="370840">
                <a:tc>
                  <a:txBody>
                    <a:bodyPr/>
                    <a:lstStyle/>
                    <a:p>
                      <a:r>
                        <a:rPr lang="en-US" sz="2000" dirty="0">
                          <a:latin typeface="Calibri" panose="020F0502020204030204" pitchFamily="34" charset="0"/>
                        </a:rPr>
                        <a:t>Elective</a:t>
                      </a:r>
                    </a:p>
                  </a:txBody>
                  <a:tcPr/>
                </a:tc>
                <a:tc>
                  <a:txBody>
                    <a:bodyPr/>
                    <a:lstStyle/>
                    <a:p>
                      <a:r>
                        <a:rPr lang="en-US" sz="2000" dirty="0">
                          <a:latin typeface="Calibri" panose="020F0502020204030204" pitchFamily="34" charset="0"/>
                        </a:rPr>
                        <a:t>6</a:t>
                      </a:r>
                    </a:p>
                  </a:txBody>
                  <a:tcPr/>
                </a:tc>
                <a:tc>
                  <a:txBody>
                    <a:bodyPr/>
                    <a:lstStyle/>
                    <a:p>
                      <a:r>
                        <a:rPr lang="en-US" sz="2000" dirty="0">
                          <a:latin typeface="Calibri" panose="020F0502020204030204" pitchFamily="34" charset="0"/>
                        </a:rPr>
                        <a:t>Select courses from department</a:t>
                      </a:r>
                      <a:r>
                        <a:rPr lang="en-US" sz="2000" baseline="0" dirty="0">
                          <a:latin typeface="Calibri" panose="020F0502020204030204" pitchFamily="34" charset="0"/>
                        </a:rPr>
                        <a:t> list for 6 credits</a:t>
                      </a:r>
                      <a:endParaRPr lang="en-US" sz="2000" dirty="0">
                        <a:latin typeface="Calibri" panose="020F0502020204030204" pitchFamily="34" charset="0"/>
                      </a:endParaRPr>
                    </a:p>
                  </a:txBody>
                  <a:tcPr/>
                </a:tc>
                <a:extLst>
                  <a:ext uri="{0D108BD9-81ED-4DB2-BD59-A6C34878D82A}">
                    <a16:rowId xmlns:a16="http://schemas.microsoft.com/office/drawing/2014/main" val="3495340316"/>
                  </a:ext>
                </a:extLst>
              </a:tr>
              <a:tr h="370840">
                <a:tc>
                  <a:txBody>
                    <a:bodyPr/>
                    <a:lstStyle/>
                    <a:p>
                      <a:r>
                        <a:rPr lang="en-US" sz="2000" dirty="0">
                          <a:latin typeface="Calibri" panose="020F0502020204030204" pitchFamily="34" charset="0"/>
                        </a:rPr>
                        <a:t>Thesis</a:t>
                      </a:r>
                    </a:p>
                  </a:txBody>
                  <a:tcPr/>
                </a:tc>
                <a:tc>
                  <a:txBody>
                    <a:bodyPr/>
                    <a:lstStyle/>
                    <a:p>
                      <a:r>
                        <a:rPr lang="en-US" sz="2000" dirty="0">
                          <a:latin typeface="Calibri" panose="020F0502020204030204" pitchFamily="34" charset="0"/>
                        </a:rPr>
                        <a:t>24</a:t>
                      </a:r>
                    </a:p>
                  </a:txBody>
                  <a:tcPr/>
                </a:tc>
                <a:tc>
                  <a:txBody>
                    <a:bodyPr/>
                    <a:lstStyle/>
                    <a:p>
                      <a:r>
                        <a:rPr lang="en-US" sz="2000" dirty="0">
                          <a:latin typeface="Calibri" panose="020F0502020204030204" pitchFamily="34" charset="0"/>
                        </a:rPr>
                        <a:t>Thesis</a:t>
                      </a:r>
                    </a:p>
                  </a:txBody>
                  <a:tcPr/>
                </a:tc>
                <a:extLst>
                  <a:ext uri="{0D108BD9-81ED-4DB2-BD59-A6C34878D82A}">
                    <a16:rowId xmlns:a16="http://schemas.microsoft.com/office/drawing/2014/main" val="4049755404"/>
                  </a:ext>
                </a:extLst>
              </a:tr>
              <a:tr h="370840">
                <a:tc>
                  <a:txBody>
                    <a:bodyPr/>
                    <a:lstStyle/>
                    <a:p>
                      <a:r>
                        <a:rPr lang="en-US" sz="2000" dirty="0">
                          <a:latin typeface="Calibri" panose="020F0502020204030204" pitchFamily="34" charset="0"/>
                        </a:rPr>
                        <a:t>Additional</a:t>
                      </a:r>
                    </a:p>
                  </a:txBody>
                  <a:tcPr/>
                </a:tc>
                <a:tc>
                  <a:txBody>
                    <a:bodyPr/>
                    <a:lstStyle/>
                    <a:p>
                      <a:r>
                        <a:rPr lang="en-US" sz="2000" dirty="0">
                          <a:latin typeface="Calibri" panose="020F0502020204030204" pitchFamily="34" charset="0"/>
                        </a:rPr>
                        <a:t>2, S/U</a:t>
                      </a:r>
                    </a:p>
                  </a:txBody>
                  <a:tcPr/>
                </a:tc>
                <a:tc>
                  <a:txBody>
                    <a:bodyPr/>
                    <a:lstStyle/>
                    <a:p>
                      <a:r>
                        <a:rPr lang="en-US" sz="2000" dirty="0">
                          <a:latin typeface="Calibri" panose="020F0502020204030204" pitchFamily="34" charset="0"/>
                        </a:rPr>
                        <a:t>Research Methodology </a:t>
                      </a:r>
                    </a:p>
                  </a:txBody>
                  <a:tcPr/>
                </a:tc>
                <a:extLst>
                  <a:ext uri="{0D108BD9-81ED-4DB2-BD59-A6C34878D82A}">
                    <a16:rowId xmlns:a16="http://schemas.microsoft.com/office/drawing/2014/main" val="109221317"/>
                  </a:ext>
                </a:extLst>
              </a:tr>
            </a:tbl>
          </a:graphicData>
        </a:graphic>
      </p:graphicFrame>
    </p:spTree>
    <p:extLst>
      <p:ext uri="{BB962C8B-B14F-4D97-AF65-F5344CB8AC3E}">
        <p14:creationId xmlns:p14="http://schemas.microsoft.com/office/powerpoint/2010/main" val="273543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49686"/>
            <a:ext cx="6464529" cy="1188720"/>
          </a:xfrm>
        </p:spPr>
        <p:txBody>
          <a:bodyPr/>
          <a:lstStyle/>
          <a:p>
            <a:r>
              <a:rPr lang="en-US" dirty="0">
                <a:solidFill>
                  <a:schemeClr val="accent1"/>
                </a:solidFill>
              </a:rPr>
              <a:t>Current Research/Study</a:t>
            </a:r>
          </a:p>
        </p:txBody>
      </p:sp>
      <p:sp>
        <p:nvSpPr>
          <p:cNvPr id="3" name="Content Placeholder 2"/>
          <p:cNvSpPr>
            <a:spLocks noGrp="1"/>
          </p:cNvSpPr>
          <p:nvPr>
            <p:ph idx="1"/>
          </p:nvPr>
        </p:nvSpPr>
        <p:spPr>
          <a:xfrm>
            <a:off x="713408" y="1307925"/>
            <a:ext cx="8237552" cy="1160955"/>
          </a:xfrm>
        </p:spPr>
        <p:txBody>
          <a:bodyPr>
            <a:noAutofit/>
          </a:bodyPr>
          <a:lstStyle/>
          <a:p>
            <a:pPr marL="0" indent="0" algn="just">
              <a:spcBef>
                <a:spcPts val="0"/>
              </a:spcBef>
              <a:buNone/>
            </a:pPr>
            <a:r>
              <a:rPr lang="en-US" sz="2800" dirty="0">
                <a:solidFill>
                  <a:srgbClr val="002060"/>
                </a:solidFill>
                <a:latin typeface="Calibri" panose="020F0502020204030204" pitchFamily="34" charset="0"/>
                <a:cs typeface="Calibri" panose="020F0502020204030204" pitchFamily="34" charset="0"/>
              </a:rPr>
              <a:t>Impact of striking distance on shielding failure </a:t>
            </a:r>
            <a:r>
              <a:rPr lang="en-US" sz="2800" dirty="0">
                <a:solidFill>
                  <a:srgbClr val="002060"/>
                </a:solidFill>
                <a:latin typeface="Calibri" panose="020F0502020204030204" pitchFamily="34" charset="0"/>
              </a:rPr>
              <a:t>: Effect of OHG distance </a:t>
            </a: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6612" t="156" r="6509" b="1"/>
          <a:stretch/>
        </p:blipFill>
        <p:spPr>
          <a:xfrm>
            <a:off x="607081" y="2677397"/>
            <a:ext cx="3892018" cy="3346188"/>
          </a:xfrm>
          <a:prstGeom prst="rect">
            <a:avLst/>
          </a:prstGeom>
        </p:spPr>
      </p:pic>
      <p:grpSp>
        <p:nvGrpSpPr>
          <p:cNvPr id="43" name="Group 42"/>
          <p:cNvGrpSpPr/>
          <p:nvPr/>
        </p:nvGrpSpPr>
        <p:grpSpPr>
          <a:xfrm>
            <a:off x="4637011" y="2171635"/>
            <a:ext cx="3987128" cy="4728899"/>
            <a:chOff x="4637011" y="2171635"/>
            <a:chExt cx="3987128" cy="4728899"/>
          </a:xfrm>
        </p:grpSpPr>
        <p:grpSp>
          <p:nvGrpSpPr>
            <p:cNvPr id="42" name="Group 41"/>
            <p:cNvGrpSpPr/>
            <p:nvPr/>
          </p:nvGrpSpPr>
          <p:grpSpPr>
            <a:xfrm>
              <a:off x="4639302" y="4440809"/>
              <a:ext cx="3984837" cy="2459725"/>
              <a:chOff x="4639302" y="4440809"/>
              <a:chExt cx="3984837" cy="2459725"/>
            </a:xfrm>
          </p:grpSpPr>
          <p:grpSp>
            <p:nvGrpSpPr>
              <p:cNvPr id="27" name="Group 26"/>
              <p:cNvGrpSpPr/>
              <p:nvPr/>
            </p:nvGrpSpPr>
            <p:grpSpPr>
              <a:xfrm>
                <a:off x="4639302" y="4440809"/>
                <a:ext cx="3984837" cy="2459725"/>
                <a:chOff x="0" y="0"/>
                <a:chExt cx="3081020" cy="1901825"/>
              </a:xfrm>
            </p:grpSpPr>
            <p:grpSp>
              <p:nvGrpSpPr>
                <p:cNvPr id="28" name="Group 27"/>
                <p:cNvGrpSpPr/>
                <p:nvPr/>
              </p:nvGrpSpPr>
              <p:grpSpPr>
                <a:xfrm>
                  <a:off x="0" y="0"/>
                  <a:ext cx="3081020" cy="1901825"/>
                  <a:chOff x="0" y="0"/>
                  <a:chExt cx="3081020" cy="1901825"/>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00" y="0"/>
                    <a:ext cx="2915920" cy="1745615"/>
                  </a:xfrm>
                  <a:prstGeom prst="rect">
                    <a:avLst/>
                  </a:prstGeom>
                  <a:noFill/>
                  <a:ln>
                    <a:noFill/>
                  </a:ln>
                </p:spPr>
              </p:pic>
              <p:grpSp>
                <p:nvGrpSpPr>
                  <p:cNvPr id="32" name="Group 31"/>
                  <p:cNvGrpSpPr>
                    <a:grpSpLocks/>
                  </p:cNvGrpSpPr>
                  <p:nvPr/>
                </p:nvGrpSpPr>
                <p:grpSpPr bwMode="auto">
                  <a:xfrm>
                    <a:off x="0" y="558800"/>
                    <a:ext cx="2689225" cy="1343025"/>
                    <a:chOff x="1130" y="2296"/>
                    <a:chExt cx="4235" cy="2115"/>
                  </a:xfrm>
                </p:grpSpPr>
                <p:sp>
                  <p:nvSpPr>
                    <p:cNvPr id="33" name="Text Box 139"/>
                    <p:cNvSpPr txBox="1">
                      <a:spLocks noChangeArrowheads="1"/>
                    </p:cNvSpPr>
                    <p:nvPr/>
                  </p:nvSpPr>
                  <p:spPr bwMode="auto">
                    <a:xfrm>
                      <a:off x="4710" y="3093"/>
                      <a:ext cx="65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600">
                          <a:solidFill>
                            <a:srgbClr val="FFFFFF"/>
                          </a:solidFill>
                          <a:effectLst/>
                          <a:latin typeface="Arial" panose="020B0604020202020204" pitchFamily="34" charset="0"/>
                          <a:ea typeface="MS Mincho"/>
                        </a:rPr>
                        <a:t>OHG</a:t>
                      </a:r>
                      <a:endParaRPr lang="en-US" sz="1000">
                        <a:effectLst/>
                        <a:latin typeface="Times New Roman" panose="02020603050405020304" pitchFamily="18" charset="0"/>
                        <a:ea typeface="MS Mincho"/>
                      </a:endParaRPr>
                    </a:p>
                  </p:txBody>
                </p:sp>
                <p:grpSp>
                  <p:nvGrpSpPr>
                    <p:cNvPr id="34" name="Group 33"/>
                    <p:cNvGrpSpPr>
                      <a:grpSpLocks/>
                    </p:cNvGrpSpPr>
                    <p:nvPr/>
                  </p:nvGrpSpPr>
                  <p:grpSpPr bwMode="auto">
                    <a:xfrm>
                      <a:off x="1130" y="2296"/>
                      <a:ext cx="2987" cy="2115"/>
                      <a:chOff x="1130" y="2296"/>
                      <a:chExt cx="2987" cy="2115"/>
                    </a:xfrm>
                  </p:grpSpPr>
                  <p:sp>
                    <p:nvSpPr>
                      <p:cNvPr id="35" name="Text Box 141"/>
                      <p:cNvSpPr txBox="1">
                        <a:spLocks noChangeArrowheads="1"/>
                      </p:cNvSpPr>
                      <p:nvPr/>
                    </p:nvSpPr>
                    <p:spPr bwMode="auto">
                      <a:xfrm>
                        <a:off x="2430" y="2358"/>
                        <a:ext cx="1167"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600">
                            <a:solidFill>
                              <a:srgbClr val="FFFFFF"/>
                            </a:solidFill>
                            <a:effectLst/>
                            <a:latin typeface="Arial" panose="020B0604020202020204" pitchFamily="34" charset="0"/>
                            <a:ea typeface="MS Mincho"/>
                          </a:rPr>
                          <a:t>OHG+TOP</a:t>
                        </a:r>
                        <a:endParaRPr lang="en-US" sz="1000">
                          <a:effectLst/>
                          <a:latin typeface="Times New Roman" panose="02020603050405020304" pitchFamily="18" charset="0"/>
                          <a:ea typeface="MS Mincho"/>
                        </a:endParaRPr>
                      </a:p>
                    </p:txBody>
                  </p:sp>
                  <p:sp>
                    <p:nvSpPr>
                      <p:cNvPr id="36" name="Text Box 144"/>
                      <p:cNvSpPr txBox="1">
                        <a:spLocks noChangeArrowheads="1"/>
                      </p:cNvSpPr>
                      <p:nvPr/>
                    </p:nvSpPr>
                    <p:spPr bwMode="auto">
                      <a:xfrm>
                        <a:off x="3116" y="4109"/>
                        <a:ext cx="100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600" i="1">
                            <a:effectLst/>
                            <a:latin typeface="Arial" panose="020B0604020202020204" pitchFamily="34" charset="0"/>
                            <a:ea typeface="MS Mincho"/>
                          </a:rPr>
                          <a:t>I</a:t>
                        </a:r>
                        <a:r>
                          <a:rPr lang="en-US" sz="600">
                            <a:effectLst/>
                            <a:latin typeface="Arial" panose="020B0604020202020204" pitchFamily="34" charset="0"/>
                            <a:ea typeface="MS Mincho"/>
                          </a:rPr>
                          <a:t> (kA)</a:t>
                        </a:r>
                        <a:endParaRPr lang="en-US" sz="1000">
                          <a:effectLst/>
                          <a:latin typeface="Times New Roman" panose="02020603050405020304" pitchFamily="18" charset="0"/>
                          <a:ea typeface="MS Mincho"/>
                        </a:endParaRPr>
                      </a:p>
                    </p:txBody>
                  </p:sp>
                  <p:sp>
                    <p:nvSpPr>
                      <p:cNvPr id="37" name="Text Box 145"/>
                      <p:cNvSpPr txBox="1">
                        <a:spLocks noChangeArrowheads="1"/>
                      </p:cNvSpPr>
                      <p:nvPr/>
                    </p:nvSpPr>
                    <p:spPr bwMode="auto">
                      <a:xfrm>
                        <a:off x="1130" y="2296"/>
                        <a:ext cx="406"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spcAft>
                            <a:spcPts val="0"/>
                          </a:spcAft>
                        </a:pPr>
                        <a:r>
                          <a:rPr lang="en-US" sz="600">
                            <a:effectLst/>
                            <a:latin typeface="Arial" panose="020B0604020202020204" pitchFamily="34" charset="0"/>
                            <a:ea typeface="MS Mincho"/>
                          </a:rPr>
                          <a:t>Tower height [m]</a:t>
                        </a:r>
                        <a:endParaRPr lang="en-US" sz="1000">
                          <a:effectLst/>
                          <a:latin typeface="Times New Roman" panose="02020603050405020304" pitchFamily="18" charset="0"/>
                          <a:ea typeface="MS Mincho"/>
                        </a:endParaRPr>
                      </a:p>
                    </p:txBody>
                  </p:sp>
                </p:grpSp>
              </p:grpSp>
            </p:grpSp>
            <p:cxnSp>
              <p:nvCxnSpPr>
                <p:cNvPr id="30" name="AutoShape 154"/>
                <p:cNvCxnSpPr>
                  <a:cxnSpLocks noChangeShapeType="1"/>
                </p:cNvCxnSpPr>
                <p:nvPr/>
              </p:nvCxnSpPr>
              <p:spPr bwMode="auto">
                <a:xfrm rot="16200000">
                  <a:off x="586974" y="1336393"/>
                  <a:ext cx="434975" cy="0"/>
                </a:xfrm>
                <a:prstGeom prst="straightConnector1">
                  <a:avLst/>
                </a:prstGeom>
                <a:noFill/>
                <a:ln w="9525">
                  <a:solidFill>
                    <a:srgbClr val="FFFF00"/>
                  </a:solidFill>
                  <a:prstDash val="dash"/>
                  <a:round/>
                  <a:headEnd/>
                  <a:tailEnd/>
                </a:ln>
                <a:extLst>
                  <a:ext uri="{909E8E84-426E-40DD-AFC4-6F175D3DCCD1}">
                    <a14:hiddenFill xmlns:a14="http://schemas.microsoft.com/office/drawing/2010/main">
                      <a:noFill/>
                    </a14:hiddenFill>
                  </a:ext>
                </a:extLst>
              </p:spPr>
            </p:cxnSp>
          </p:grpSp>
          <p:sp>
            <p:nvSpPr>
              <p:cNvPr id="26" name="TextBox 25"/>
              <p:cNvSpPr txBox="1"/>
              <p:nvPr/>
            </p:nvSpPr>
            <p:spPr>
              <a:xfrm>
                <a:off x="5431014" y="4596348"/>
                <a:ext cx="2610586" cy="584775"/>
              </a:xfrm>
              <a:prstGeom prst="rect">
                <a:avLst/>
              </a:prstGeom>
              <a:noFill/>
            </p:spPr>
            <p:txBody>
              <a:bodyPr wrap="none" rtlCol="0">
                <a:spAutoFit/>
              </a:bodyPr>
              <a:lstStyle/>
              <a:p>
                <a:pPr algn="ctr"/>
                <a:r>
                  <a:rPr lang="en-US" sz="1600" dirty="0">
                    <a:solidFill>
                      <a:schemeClr val="bg1"/>
                    </a:solidFill>
                    <a:latin typeface="Arial" panose="020B0604020202020204" pitchFamily="34" charset="0"/>
                    <a:cs typeface="Arial" panose="020B0604020202020204" pitchFamily="34" charset="0"/>
                  </a:rPr>
                  <a:t>10 m distance</a:t>
                </a:r>
              </a:p>
              <a:p>
                <a:pPr algn="ctr"/>
                <a:r>
                  <a:rPr lang="en-US" sz="1600" dirty="0">
                    <a:solidFill>
                      <a:schemeClr val="bg1"/>
                    </a:solidFill>
                    <a:latin typeface="Arial" panose="020B0604020202020204" pitchFamily="34" charset="0"/>
                    <a:cs typeface="Arial" panose="020B0604020202020204" pitchFamily="34" charset="0"/>
                  </a:rPr>
                  <a:t>At 7.5 kA, no strike at TOP</a:t>
                </a:r>
              </a:p>
            </p:txBody>
          </p:sp>
          <p:cxnSp>
            <p:nvCxnSpPr>
              <p:cNvPr id="38" name="AutoShape 154"/>
              <p:cNvCxnSpPr>
                <a:cxnSpLocks noChangeShapeType="1"/>
              </p:cNvCxnSpPr>
              <p:nvPr/>
            </p:nvCxnSpPr>
            <p:spPr bwMode="auto">
              <a:xfrm>
                <a:off x="5112628" y="6059738"/>
                <a:ext cx="562575" cy="0"/>
              </a:xfrm>
              <a:prstGeom prst="straightConnector1">
                <a:avLst/>
              </a:prstGeom>
              <a:noFill/>
              <a:ln w="9525">
                <a:solidFill>
                  <a:srgbClr val="FFFF00"/>
                </a:solidFill>
                <a:prstDash val="dash"/>
                <a:round/>
                <a:headEnd/>
                <a:tailEnd/>
              </a:ln>
              <a:extLst>
                <a:ext uri="{909E8E84-426E-40DD-AFC4-6F175D3DCCD1}">
                  <a14:hiddenFill xmlns:a14="http://schemas.microsoft.com/office/drawing/2010/main">
                    <a:noFill/>
                  </a14:hiddenFill>
                </a:ext>
              </a:extLst>
            </p:spPr>
          </p:cxnSp>
        </p:grpSp>
        <p:grpSp>
          <p:nvGrpSpPr>
            <p:cNvPr id="41" name="Group 40"/>
            <p:cNvGrpSpPr/>
            <p:nvPr/>
          </p:nvGrpSpPr>
          <p:grpSpPr>
            <a:xfrm>
              <a:off x="4637011" y="2171635"/>
              <a:ext cx="3985999" cy="2411515"/>
              <a:chOff x="4637011" y="2171635"/>
              <a:chExt cx="3985999" cy="2411515"/>
            </a:xfrm>
          </p:grpSpPr>
          <p:grpSp>
            <p:nvGrpSpPr>
              <p:cNvPr id="6" name="Group 5"/>
              <p:cNvGrpSpPr/>
              <p:nvPr/>
            </p:nvGrpSpPr>
            <p:grpSpPr>
              <a:xfrm>
                <a:off x="4637011" y="2171635"/>
                <a:ext cx="3985999" cy="2411515"/>
                <a:chOff x="0" y="0"/>
                <a:chExt cx="3081020" cy="184658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100" y="0"/>
                  <a:ext cx="2915920" cy="1745615"/>
                </a:xfrm>
                <a:prstGeom prst="rect">
                  <a:avLst/>
                </a:prstGeom>
                <a:noFill/>
                <a:ln>
                  <a:noFill/>
                </a:ln>
              </p:spPr>
            </p:pic>
            <p:grpSp>
              <p:nvGrpSpPr>
                <p:cNvPr id="8" name="Group 7"/>
                <p:cNvGrpSpPr>
                  <a:grpSpLocks/>
                </p:cNvGrpSpPr>
                <p:nvPr/>
              </p:nvGrpSpPr>
              <p:grpSpPr bwMode="auto">
                <a:xfrm>
                  <a:off x="0" y="355600"/>
                  <a:ext cx="2689225" cy="1490980"/>
                  <a:chOff x="6109" y="11740"/>
                  <a:chExt cx="4235" cy="2348"/>
                </a:xfrm>
              </p:grpSpPr>
              <p:sp>
                <p:nvSpPr>
                  <p:cNvPr id="9" name="Text Box 129"/>
                  <p:cNvSpPr txBox="1">
                    <a:spLocks noChangeArrowheads="1"/>
                  </p:cNvSpPr>
                  <p:nvPr/>
                </p:nvSpPr>
                <p:spPr bwMode="auto">
                  <a:xfrm>
                    <a:off x="9689" y="12842"/>
                    <a:ext cx="65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600">
                        <a:solidFill>
                          <a:srgbClr val="FFFFFF"/>
                        </a:solidFill>
                        <a:effectLst/>
                        <a:latin typeface="Arial" panose="020B0604020202020204" pitchFamily="34" charset="0"/>
                        <a:ea typeface="MS Mincho"/>
                      </a:rPr>
                      <a:t>OHG</a:t>
                    </a:r>
                    <a:endParaRPr lang="en-US" sz="1000">
                      <a:effectLst/>
                      <a:latin typeface="Times New Roman" panose="02020603050405020304" pitchFamily="18" charset="0"/>
                      <a:ea typeface="MS Mincho"/>
                    </a:endParaRPr>
                  </a:p>
                </p:txBody>
              </p:sp>
              <p:grpSp>
                <p:nvGrpSpPr>
                  <p:cNvPr id="10" name="Group 9"/>
                  <p:cNvGrpSpPr>
                    <a:grpSpLocks/>
                  </p:cNvGrpSpPr>
                  <p:nvPr/>
                </p:nvGrpSpPr>
                <p:grpSpPr bwMode="auto">
                  <a:xfrm>
                    <a:off x="6109" y="11740"/>
                    <a:ext cx="3277" cy="2348"/>
                    <a:chOff x="6109" y="11740"/>
                    <a:chExt cx="3277" cy="2348"/>
                  </a:xfrm>
                </p:grpSpPr>
                <p:sp>
                  <p:nvSpPr>
                    <p:cNvPr id="11" name="Text Box 127"/>
                    <p:cNvSpPr txBox="1">
                      <a:spLocks noChangeArrowheads="1"/>
                    </p:cNvSpPr>
                    <p:nvPr/>
                  </p:nvSpPr>
                  <p:spPr bwMode="auto">
                    <a:xfrm>
                      <a:off x="8219" y="12206"/>
                      <a:ext cx="1167"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600">
                          <a:solidFill>
                            <a:srgbClr val="FFFFFF"/>
                          </a:solidFill>
                          <a:effectLst/>
                          <a:latin typeface="Arial" panose="020B0604020202020204" pitchFamily="34" charset="0"/>
                          <a:ea typeface="MS Mincho"/>
                        </a:rPr>
                        <a:t>OHG+TOP</a:t>
                      </a:r>
                      <a:endParaRPr lang="en-US" sz="1000">
                        <a:effectLst/>
                        <a:latin typeface="Times New Roman" panose="02020603050405020304" pitchFamily="18" charset="0"/>
                        <a:ea typeface="MS Mincho"/>
                      </a:endParaRPr>
                    </a:p>
                  </p:txBody>
                </p:sp>
                <p:grpSp>
                  <p:nvGrpSpPr>
                    <p:cNvPr id="12" name="Group 11"/>
                    <p:cNvGrpSpPr>
                      <a:grpSpLocks/>
                    </p:cNvGrpSpPr>
                    <p:nvPr/>
                  </p:nvGrpSpPr>
                  <p:grpSpPr bwMode="auto">
                    <a:xfrm>
                      <a:off x="6109" y="11740"/>
                      <a:ext cx="2987" cy="2348"/>
                      <a:chOff x="6109" y="11740"/>
                      <a:chExt cx="2987" cy="2348"/>
                    </a:xfrm>
                  </p:grpSpPr>
                  <p:sp>
                    <p:nvSpPr>
                      <p:cNvPr id="13" name="Text Box 131"/>
                      <p:cNvSpPr txBox="1">
                        <a:spLocks noChangeArrowheads="1"/>
                      </p:cNvSpPr>
                      <p:nvPr/>
                    </p:nvSpPr>
                    <p:spPr bwMode="auto">
                      <a:xfrm>
                        <a:off x="6676" y="11740"/>
                        <a:ext cx="842" cy="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spcAft>
                            <a:spcPts val="0"/>
                          </a:spcAft>
                        </a:pPr>
                        <a:r>
                          <a:rPr lang="en-US" sz="600">
                            <a:effectLst/>
                            <a:latin typeface="Arial" panose="020B0604020202020204" pitchFamily="34" charset="0"/>
                            <a:ea typeface="MS Mincho"/>
                          </a:rPr>
                          <a:t>OHG+TOP+MID</a:t>
                        </a:r>
                        <a:endParaRPr lang="en-US" sz="1000">
                          <a:effectLst/>
                          <a:latin typeface="Times New Roman" panose="02020603050405020304" pitchFamily="18" charset="0"/>
                          <a:ea typeface="MS Mincho"/>
                        </a:endParaRPr>
                      </a:p>
                    </p:txBody>
                  </p:sp>
                  <p:sp>
                    <p:nvSpPr>
                      <p:cNvPr id="14" name="Text Box 132"/>
                      <p:cNvSpPr txBox="1">
                        <a:spLocks noChangeArrowheads="1"/>
                      </p:cNvSpPr>
                      <p:nvPr/>
                    </p:nvSpPr>
                    <p:spPr bwMode="auto">
                      <a:xfrm>
                        <a:off x="8095" y="13786"/>
                        <a:ext cx="100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600" i="1">
                            <a:effectLst/>
                            <a:latin typeface="Arial" panose="020B0604020202020204" pitchFamily="34" charset="0"/>
                            <a:ea typeface="MS Mincho"/>
                          </a:rPr>
                          <a:t>I</a:t>
                        </a:r>
                        <a:r>
                          <a:rPr lang="en-US" sz="600">
                            <a:effectLst/>
                            <a:latin typeface="Arial" panose="020B0604020202020204" pitchFamily="34" charset="0"/>
                            <a:ea typeface="MS Mincho"/>
                          </a:rPr>
                          <a:t> (kA)</a:t>
                        </a:r>
                        <a:endParaRPr lang="en-US" sz="1000">
                          <a:effectLst/>
                          <a:latin typeface="Times New Roman" panose="02020603050405020304" pitchFamily="18" charset="0"/>
                          <a:ea typeface="MS Mincho"/>
                        </a:endParaRPr>
                      </a:p>
                    </p:txBody>
                  </p:sp>
                  <p:sp>
                    <p:nvSpPr>
                      <p:cNvPr id="15" name="Text Box 133"/>
                      <p:cNvSpPr txBox="1">
                        <a:spLocks noChangeArrowheads="1"/>
                      </p:cNvSpPr>
                      <p:nvPr/>
                    </p:nvSpPr>
                    <p:spPr bwMode="auto">
                      <a:xfrm>
                        <a:off x="6109" y="11847"/>
                        <a:ext cx="406"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spcAft>
                            <a:spcPts val="0"/>
                          </a:spcAft>
                        </a:pPr>
                        <a:r>
                          <a:rPr lang="en-US" sz="600">
                            <a:effectLst/>
                            <a:latin typeface="Arial" panose="020B0604020202020204" pitchFamily="34" charset="0"/>
                            <a:ea typeface="MS Mincho"/>
                          </a:rPr>
                          <a:t>Tower height [m]</a:t>
                        </a:r>
                        <a:endParaRPr lang="en-US" sz="1000">
                          <a:effectLst/>
                          <a:latin typeface="Times New Roman" panose="02020603050405020304" pitchFamily="18" charset="0"/>
                          <a:ea typeface="MS Mincho"/>
                        </a:endParaRPr>
                      </a:p>
                    </p:txBody>
                  </p:sp>
                </p:grpSp>
              </p:grpSp>
            </p:grpSp>
          </p:grpSp>
          <p:sp>
            <p:nvSpPr>
              <p:cNvPr id="25" name="TextBox 24"/>
              <p:cNvSpPr txBox="1"/>
              <p:nvPr/>
            </p:nvSpPr>
            <p:spPr>
              <a:xfrm>
                <a:off x="6065005" y="2279050"/>
                <a:ext cx="1348446" cy="338554"/>
              </a:xfrm>
              <a:prstGeom prst="rect">
                <a:avLst/>
              </a:prstGeom>
              <a:noFill/>
            </p:spPr>
            <p:txBody>
              <a:bodyPr wrap="none" rtlCol="0">
                <a:spAutoFit/>
              </a:bodyPr>
              <a:lstStyle/>
              <a:p>
                <a:pPr algn="ctr"/>
                <a:r>
                  <a:rPr lang="en-US" sz="1600" dirty="0">
                    <a:solidFill>
                      <a:schemeClr val="bg1"/>
                    </a:solidFill>
                    <a:latin typeface="Arial" panose="020B0604020202020204" pitchFamily="34" charset="0"/>
                    <a:cs typeface="Arial" panose="020B0604020202020204" pitchFamily="34" charset="0"/>
                  </a:rPr>
                  <a:t>8 m distance</a:t>
                </a:r>
              </a:p>
            </p:txBody>
          </p:sp>
          <p:cxnSp>
            <p:nvCxnSpPr>
              <p:cNvPr id="39" name="AutoShape 154"/>
              <p:cNvCxnSpPr>
                <a:cxnSpLocks noChangeShapeType="1"/>
              </p:cNvCxnSpPr>
              <p:nvPr/>
            </p:nvCxnSpPr>
            <p:spPr bwMode="auto">
              <a:xfrm>
                <a:off x="5109017" y="3799790"/>
                <a:ext cx="562575" cy="0"/>
              </a:xfrm>
              <a:prstGeom prst="straightConnector1">
                <a:avLst/>
              </a:prstGeom>
              <a:noFill/>
              <a:ln w="9525">
                <a:solidFill>
                  <a:srgbClr val="FFFF00"/>
                </a:solidFill>
                <a:prstDash val="dash"/>
                <a:round/>
                <a:headEnd/>
                <a:tailEnd/>
              </a:ln>
              <a:extLst>
                <a:ext uri="{909E8E84-426E-40DD-AFC4-6F175D3DCCD1}">
                  <a14:hiddenFill xmlns:a14="http://schemas.microsoft.com/office/drawing/2010/main">
                    <a:noFill/>
                  </a14:hiddenFill>
                </a:ext>
              </a:extLst>
            </p:spPr>
          </p:cxnSp>
          <p:cxnSp>
            <p:nvCxnSpPr>
              <p:cNvPr id="40" name="AutoShape 154"/>
              <p:cNvCxnSpPr>
                <a:cxnSpLocks noChangeShapeType="1"/>
              </p:cNvCxnSpPr>
              <p:nvPr/>
            </p:nvCxnSpPr>
            <p:spPr bwMode="auto">
              <a:xfrm rot="16200000">
                <a:off x="5390305" y="3934353"/>
                <a:ext cx="562575" cy="0"/>
              </a:xfrm>
              <a:prstGeom prst="straightConnector1">
                <a:avLst/>
              </a:prstGeom>
              <a:noFill/>
              <a:ln w="9525">
                <a:solidFill>
                  <a:srgbClr val="FFFF00"/>
                </a:solidFill>
                <a:prstDash val="dash"/>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26612923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856</TotalTime>
  <Words>775</Words>
  <Application>Microsoft Office PowerPoint</Application>
  <PresentationFormat>On-screen Show (4:3)</PresentationFormat>
  <Paragraphs>114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Wisp</vt:lpstr>
      <vt:lpstr>High-Voltage Insulation and Transmission Technology  High-Voltage Engineering</vt:lpstr>
      <vt:lpstr>Introduction</vt:lpstr>
      <vt:lpstr>Vision</vt:lpstr>
      <vt:lpstr>Roles with Industrial Sections</vt:lpstr>
      <vt:lpstr>Strength of High-Voltage Laboratory</vt:lpstr>
      <vt:lpstr>Graduate Study Programs</vt:lpstr>
      <vt:lpstr>Recommend Course Structure: HVITT</vt:lpstr>
      <vt:lpstr>Recommend Course Structure: HVE</vt:lpstr>
      <vt:lpstr>Current Research/Study</vt:lpstr>
      <vt:lpstr>Current Research/Study</vt:lpstr>
      <vt:lpstr>Current Research/Study</vt:lpstr>
      <vt:lpstr>Current Research/Study</vt:lpstr>
      <vt:lpstr>Current Research/Study</vt:lpstr>
      <vt:lpstr>Faculties</vt:lpstr>
      <vt:lpstr>Faculties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High-Voltage Technology</dc:title>
  <dc:creator>Boonchai Techaumnat</dc:creator>
  <cp:lastModifiedBy>Pisitpol Chirapongsananurak</cp:lastModifiedBy>
  <cp:revision>155</cp:revision>
  <dcterms:created xsi:type="dcterms:W3CDTF">2018-02-11T07:04:13Z</dcterms:created>
  <dcterms:modified xsi:type="dcterms:W3CDTF">2023-03-18T16:09:15Z</dcterms:modified>
</cp:coreProperties>
</file>