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67" r:id="rId3"/>
    <p:sldId id="269" r:id="rId4"/>
    <p:sldId id="257" r:id="rId5"/>
    <p:sldId id="258" r:id="rId6"/>
    <p:sldId id="260" r:id="rId7"/>
    <p:sldId id="259" r:id="rId8"/>
    <p:sldId id="266" r:id="rId9"/>
    <p:sldId id="268" r:id="rId10"/>
    <p:sldId id="262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System Cluster" id="{F7FBCEE1-8326-F848-9947-019720109563}">
          <p14:sldIdLst>
            <p14:sldId id="256"/>
          </p14:sldIdLst>
        </p14:section>
        <p14:section name="Vision &amp; Mission" id="{FF07B28A-2EE8-5F4F-B4FB-0CBA471B26AD}">
          <p14:sldIdLst>
            <p14:sldId id="267"/>
            <p14:sldId id="269"/>
            <p14:sldId id="257"/>
            <p14:sldId id="258"/>
          </p14:sldIdLst>
        </p14:section>
        <p14:section name="Courses" id="{47C64210-EC7F-5945-A253-587D03E126CD}">
          <p14:sldIdLst>
            <p14:sldId id="260"/>
            <p14:sldId id="259"/>
          </p14:sldIdLst>
        </p14:section>
        <p14:section name="Pictures" id="{D8CBDE2B-7FA4-174F-9A44-5E9C8087200E}">
          <p14:sldIdLst>
            <p14:sldId id="266"/>
          </p14:sldIdLst>
        </p14:section>
        <p14:section name="Researches" id="{2B1B1529-C3CF-464C-85A6-0D6C2D0E0F6F}">
          <p14:sldIdLst>
            <p14:sldId id="268"/>
            <p14:sldId id="262"/>
            <p14:sldId id="26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49"/>
    <p:restoredTop sz="86442"/>
  </p:normalViewPr>
  <p:slideViewPr>
    <p:cSldViewPr snapToGrid="0" snapToObjects="1">
      <p:cViewPr varScale="1">
        <p:scale>
          <a:sx n="226" d="100"/>
          <a:sy n="226" d="100"/>
        </p:scale>
        <p:origin x="106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0524-14CF-E341-BB00-332E576B61DA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8A5F-46C9-794A-BF55-AEDC3ADDA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Visio_Drawing1111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i</a:t>
            </a:r>
            <a:r>
              <a:rPr lang="en-US" dirty="0" err="1"/>
              <a:t>Systems</a:t>
            </a:r>
            <a:r>
              <a:rPr lang="en-US" dirty="0"/>
              <a:t> &amp; IC Design </a:t>
            </a:r>
            <a:r>
              <a:rPr lang="en-US" sz="4800" dirty="0">
                <a:solidFill>
                  <a:srgbClr val="FF0000"/>
                </a:solidFill>
              </a:rPr>
              <a:t>Cluster @EECU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February 2025</a:t>
            </a:r>
          </a:p>
          <a:p>
            <a:r>
              <a:rPr lang="en-US" dirty="0">
                <a:solidFill>
                  <a:schemeClr val="accent5"/>
                </a:solidFill>
              </a:rPr>
              <a:t>Motivations, Vision, Mission, Research Fields &amp; Course Guidelines</a:t>
            </a:r>
          </a:p>
        </p:txBody>
      </p:sp>
    </p:spTree>
    <p:extLst>
      <p:ext uri="{BB962C8B-B14F-4D97-AF65-F5344CB8AC3E}">
        <p14:creationId xmlns:p14="http://schemas.microsoft.com/office/powerpoint/2010/main" val="42214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sign language image enlarger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enlarge image of sign language translator so that the hearing impaired can understand spoken words more easily.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903" y="307429"/>
            <a:ext cx="6369269" cy="40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Car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02" y="5169583"/>
            <a:ext cx="9613862" cy="622971"/>
          </a:xfrm>
        </p:spPr>
        <p:txBody>
          <a:bodyPr/>
          <a:lstStyle/>
          <a:p>
            <a:r>
              <a:rPr lang="en-US" dirty="0"/>
              <a:t>Adding sensors &amp; intelligence brings steps towards the self-control &amp; self decision car.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19" y="380683"/>
            <a:ext cx="9251081" cy="419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9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33983-0C09-2543-BF11-98CABACB8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263306-080A-7345-A7D8-DFF0D9369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8276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Thailand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022" y="2459040"/>
            <a:ext cx="4698358" cy="4115379"/>
          </a:xfrm>
        </p:spPr>
        <p:txBody>
          <a:bodyPr>
            <a:normAutofit/>
          </a:bodyPr>
          <a:lstStyle/>
          <a:p>
            <a:r>
              <a:rPr lang="en-US"/>
              <a:t>People 4.0</a:t>
            </a:r>
          </a:p>
          <a:p>
            <a:r>
              <a:rPr lang="en-US" dirty="0"/>
              <a:t>Government 4.0</a:t>
            </a:r>
          </a:p>
          <a:p>
            <a:r>
              <a:rPr lang="en-US" dirty="0"/>
              <a:t>Education 4.0</a:t>
            </a:r>
          </a:p>
          <a:p>
            <a:r>
              <a:rPr lang="en-US" dirty="0"/>
              <a:t>Finance 4.0</a:t>
            </a:r>
          </a:p>
          <a:p>
            <a:r>
              <a:rPr lang="en-US" dirty="0"/>
              <a:t>Energy 4.0</a:t>
            </a:r>
          </a:p>
          <a:p>
            <a:r>
              <a:rPr lang="en-US" dirty="0"/>
              <a:t>Industry 4.0</a:t>
            </a:r>
          </a:p>
          <a:p>
            <a:r>
              <a:rPr lang="en-US" dirty="0"/>
              <a:t>Factory 4.0</a:t>
            </a:r>
          </a:p>
          <a:p>
            <a:r>
              <a:rPr lang="en-US" dirty="0"/>
              <a:t>Farming 4.0</a:t>
            </a:r>
          </a:p>
          <a:p>
            <a:r>
              <a:rPr lang="en-US" dirty="0"/>
              <a:t>Healthcare 4.0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18" y="2532042"/>
            <a:ext cx="6901559" cy="35909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9" t="33157" r="39636" b="45344"/>
          <a:stretch/>
        </p:blipFill>
        <p:spPr>
          <a:xfrm>
            <a:off x="4996129" y="2749070"/>
            <a:ext cx="718376" cy="480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82" y="201353"/>
            <a:ext cx="4479402" cy="23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H SarabunPSK" charset="0"/>
                <a:ea typeface="TH SarabunPSK" charset="0"/>
                <a:cs typeface="TH SarabunPSK" charset="0"/>
              </a:rPr>
              <a:t>More &amp; more embedded systems &amp; IoT networks, e.g. smart appliances, health monitoring devices  (Smart Things)</a:t>
            </a:r>
          </a:p>
          <a:p>
            <a:r>
              <a:rPr lang="en-US" sz="3200" dirty="0">
                <a:latin typeface="TH SarabunPSK" charset="0"/>
                <a:ea typeface="TH SarabunPSK" charset="0"/>
                <a:cs typeface="TH SarabunPSK" charset="0"/>
              </a:rPr>
              <a:t>More &amp; more self-decision machines, e.g. autonomous vehicles, companion robots (Smart Decisions)</a:t>
            </a:r>
          </a:p>
          <a:p>
            <a:r>
              <a:rPr lang="en-US" sz="3200" dirty="0">
                <a:latin typeface="TH SarabunPSK" charset="0"/>
                <a:ea typeface="TH SarabunPSK" charset="0"/>
                <a:cs typeface="TH SarabunPSK" charset="0"/>
              </a:rPr>
              <a:t>More &amp; more IC are required due to more smart devices</a:t>
            </a:r>
          </a:p>
          <a:p>
            <a:r>
              <a:rPr lang="en-US" sz="3200" dirty="0">
                <a:solidFill>
                  <a:schemeClr val="accent5"/>
                </a:solidFill>
                <a:latin typeface="TH SarabunPSK" charset="0"/>
                <a:ea typeface="TH SarabunPSK" charset="0"/>
                <a:cs typeface="TH SarabunPSK" charset="0"/>
              </a:rPr>
              <a:t>Support smart life/smart community/smart grids &amp; Aging society </a:t>
            </a:r>
          </a:p>
        </p:txBody>
      </p:sp>
    </p:spTree>
    <p:extLst>
      <p:ext uri="{BB962C8B-B14F-4D97-AF65-F5344CB8AC3E}">
        <p14:creationId xmlns:p14="http://schemas.microsoft.com/office/powerpoint/2010/main" val="23513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Trains our students to be 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future leaders </a:t>
            </a:r>
            <a:r>
              <a:rPr lang="en-US" sz="2800" dirty="0"/>
              <a:t>in </a:t>
            </a:r>
          </a:p>
          <a:p>
            <a:r>
              <a:rPr lang="en-US" sz="2800" dirty="0"/>
              <a:t>todays 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fast-changing intelligent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world. </a:t>
            </a:r>
          </a:p>
        </p:txBody>
      </p:sp>
    </p:spTree>
    <p:extLst>
      <p:ext uri="{BB962C8B-B14F-4D97-AF65-F5344CB8AC3E}">
        <p14:creationId xmlns:p14="http://schemas.microsoft.com/office/powerpoint/2010/main" val="78719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students be experts in new technologies such as AI, IC Design, Embedded Systems and IoT. </a:t>
            </a:r>
          </a:p>
          <a:p>
            <a:r>
              <a:rPr lang="en-US" dirty="0"/>
              <a:t>Practices student to have experience in self-control/self-decision devices &amp; systems such as wearable devices, network sensors, autonomous vehicles, smart robots, smart factory, smart farms, and smart grid.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Trains students to be lifelong self-learners.    </a:t>
            </a:r>
          </a:p>
        </p:txBody>
      </p:sp>
    </p:spTree>
    <p:extLst>
      <p:ext uri="{BB962C8B-B14F-4D97-AF65-F5344CB8AC3E}">
        <p14:creationId xmlns:p14="http://schemas.microsoft.com/office/powerpoint/2010/main" val="18484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Compulsory Elective Courses</a:t>
            </a:r>
            <a:br>
              <a:rPr lang="en-US" dirty="0"/>
            </a:br>
            <a:r>
              <a:rPr lang="en-US" sz="2200" dirty="0"/>
              <a:t>Students must pass at least two of these courses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246692"/>
            <a:ext cx="9613861" cy="424880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2102541	</a:t>
            </a:r>
            <a:r>
              <a:rPr lang="en-US" sz="2800" dirty="0" err="1">
                <a:latin typeface="TH SarabunPSK" charset="0"/>
                <a:ea typeface="TH SarabunPSK" charset="0"/>
                <a:cs typeface="TH SarabunPSK" charset="0"/>
              </a:rPr>
              <a:t>IoT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 Fundamentals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(พื้นฐานอินเทอร์เน็ตของสรรพสิ่ง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)</a:t>
            </a: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2102544	Advance Embedded Systems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(ระบบฝังตัวขั้นสูง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)  </a:t>
            </a: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2102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635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	Control System Theory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(ทฤษฎีระบบควบคุม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)  </a:t>
            </a:r>
            <a:r>
              <a:rPr lang="en-US" sz="2800" b="1" dirty="0">
                <a:latin typeface="TH SarabunPSK" charset="0"/>
                <a:ea typeface="TH SarabunPSK" charset="0"/>
                <a:cs typeface="TH SarabunPSK" charset="0"/>
              </a:rPr>
              <a:t>	 </a:t>
            </a:r>
            <a:endParaRPr lang="en-US" sz="2800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2103530	Industrial Robots I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(หุ่นยนต์อุตสาหกรรม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1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)</a:t>
            </a:r>
            <a:endParaRPr lang="en-US" sz="2800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2103535	Mechatronics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 (</a:t>
            </a:r>
            <a:r>
              <a:rPr lang="th-TH" sz="2800" dirty="0" err="1">
                <a:latin typeface="TH SarabunPSK" charset="0"/>
                <a:ea typeface="TH SarabunPSK" charset="0"/>
                <a:cs typeface="TH SarabunPSK" charset="0"/>
              </a:rPr>
              <a:t>แมค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คา</a:t>
            </a:r>
            <a:r>
              <a:rPr lang="th-TH" sz="2800" dirty="0" err="1">
                <a:latin typeface="TH SarabunPSK" charset="0"/>
                <a:ea typeface="TH SarabunPSK" charset="0"/>
                <a:cs typeface="TH SarabunPSK" charset="0"/>
              </a:rPr>
              <a:t>ท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รอน</a:t>
            </a:r>
            <a:r>
              <a:rPr lang="th-TH" sz="2800" dirty="0" err="1">
                <a:latin typeface="TH SarabunPSK" charset="0"/>
                <a:ea typeface="TH SarabunPSK" charset="0"/>
                <a:cs typeface="TH SarabunPSK" charset="0"/>
              </a:rPr>
              <a:t>ิกส์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)	</a:t>
            </a: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2103630	Industrial Robots II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 (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หุ่นยนต์อุตสาหกรรม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2)	 </a:t>
            </a:r>
            <a:r>
              <a:rPr lang="en-US" sz="2800" b="1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endParaRPr lang="en-US" sz="2800" dirty="0">
              <a:latin typeface="TH SarabunPSK" charset="0"/>
              <a:ea typeface="TH SarabunPSK" charset="0"/>
              <a:cs typeface="TH SarabunPSK" charset="0"/>
            </a:endParaRP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2110654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Artificial Intelligence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ปัญญาประดิษฐ์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)	 </a:t>
            </a: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2110743	Machine Learning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การเรียนรู้ของเครื่อง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)	</a:t>
            </a:r>
          </a:p>
          <a:p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2110746	Big Data Analytics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 </a:t>
            </a:r>
            <a:r>
              <a:rPr lang="en-US" sz="2800" dirty="0"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การวิเคราะห์ข้อมูลใหญ่</a:t>
            </a:r>
            <a:r>
              <a:rPr lang="en-US" dirty="0">
                <a:latin typeface="TH SarabunPSK" charset="0"/>
                <a:ea typeface="TH SarabunPSK" charset="0"/>
                <a:cs typeface="TH SarabunPSK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5315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Two Elective Compulsory Courses   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901955"/>
              </p:ext>
            </p:extLst>
          </p:nvPr>
        </p:nvGraphicFramePr>
        <p:xfrm>
          <a:off x="487680" y="2133600"/>
          <a:ext cx="10582656" cy="45598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Smart Things</a:t>
                      </a:r>
                    </a:p>
                    <a:p>
                      <a:r>
                        <a:rPr lang="en-US" sz="1800" dirty="0">
                          <a:ea typeface="TH SarabunPSK" charset="0"/>
                          <a:cs typeface="TH SarabunPSK" charset="0"/>
                        </a:rPr>
                        <a:t>2102541 </a:t>
                      </a:r>
                      <a:r>
                        <a:rPr lang="en-US" sz="1800" dirty="0" err="1">
                          <a:ea typeface="TH SarabunPSK" charset="0"/>
                          <a:cs typeface="TH SarabunPSK" charset="0"/>
                        </a:rPr>
                        <a:t>IoT</a:t>
                      </a:r>
                      <a:r>
                        <a:rPr lang="en-US" sz="1800" dirty="0">
                          <a:ea typeface="TH SarabunPSK" charset="0"/>
                          <a:cs typeface="TH SarabunPSK" charset="0"/>
                        </a:rPr>
                        <a:t> Fundamentals</a:t>
                      </a:r>
                    </a:p>
                    <a:p>
                      <a:r>
                        <a:rPr lang="en-US" sz="1800" dirty="0">
                          <a:ea typeface="TH SarabunPSK" charset="0"/>
                          <a:cs typeface="TH SarabunPSK" charset="0"/>
                        </a:rPr>
                        <a:t>2102544 Advanced Embedded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Smart Thinks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a typeface="TH SarabunPSK" charset="0"/>
                          <a:cs typeface="TH SarabunPSK" charset="0"/>
                        </a:rPr>
                        <a:t>2102541 </a:t>
                      </a:r>
                      <a:r>
                        <a:rPr lang="en-US" sz="1800" dirty="0" err="1">
                          <a:ea typeface="TH SarabunPSK" charset="0"/>
                          <a:cs typeface="TH SarabunPSK" charset="0"/>
                        </a:rPr>
                        <a:t>IoT</a:t>
                      </a:r>
                      <a:r>
                        <a:rPr lang="en-US" sz="1800" dirty="0">
                          <a:ea typeface="TH SarabunPSK" charset="0"/>
                          <a:cs typeface="TH SarabunPSK" charset="0"/>
                        </a:rPr>
                        <a:t> Fundamentals</a:t>
                      </a:r>
                    </a:p>
                    <a:p>
                      <a:r>
                        <a:rPr lang="en-US" dirty="0"/>
                        <a:t>2110654 Artificial</a:t>
                      </a:r>
                      <a:r>
                        <a:rPr lang="en-US" baseline="0" dirty="0"/>
                        <a:t> Intelligence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Smart Robots</a:t>
                      </a:r>
                    </a:p>
                    <a:p>
                      <a:r>
                        <a:rPr lang="en-US" dirty="0"/>
                        <a:t>2102541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 Fundamentals</a:t>
                      </a:r>
                    </a:p>
                    <a:p>
                      <a:r>
                        <a:rPr lang="en-US" dirty="0"/>
                        <a:t>2103535 Mechatronics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Factory 4.0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a typeface="TH SarabunPSK" charset="0"/>
                          <a:cs typeface="TH SarabunPSK" charset="0"/>
                        </a:rPr>
                        <a:t>2102544 Advanced Embedded System</a:t>
                      </a:r>
                    </a:p>
                    <a:p>
                      <a:r>
                        <a:rPr lang="en-US" dirty="0"/>
                        <a:t>2103530</a:t>
                      </a:r>
                      <a:r>
                        <a:rPr lang="en-US" baseline="0" dirty="0"/>
                        <a:t> Industrial Robots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Smart Control</a:t>
                      </a:r>
                    </a:p>
                    <a:p>
                      <a:r>
                        <a:rPr lang="en-US" dirty="0"/>
                        <a:t>2102541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 Fundamentals</a:t>
                      </a:r>
                    </a:p>
                    <a:p>
                      <a:r>
                        <a:rPr lang="en-US" dirty="0"/>
                        <a:t>2102635 Control System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Smart Decision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2102635 Control System Theory</a:t>
                      </a:r>
                    </a:p>
                    <a:p>
                      <a:r>
                        <a:rPr lang="en-US" dirty="0"/>
                        <a:t>2110743</a:t>
                      </a:r>
                      <a:r>
                        <a:rPr lang="en-US" baseline="0" dirty="0"/>
                        <a:t> Machine Learning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IC Design</a:t>
                      </a:r>
                    </a:p>
                    <a:p>
                      <a:r>
                        <a:rPr lang="en-US" dirty="0"/>
                        <a:t>2102545 Digital IC Design</a:t>
                      </a:r>
                    </a:p>
                    <a:p>
                      <a:r>
                        <a:rPr lang="en-US" dirty="0"/>
                        <a:t>2102546 Analog IC Design </a:t>
                      </a:r>
                      <a:endParaRPr lang="en-US" dirty="0">
                        <a:solidFill>
                          <a:srgbClr val="FF0000"/>
                        </a:solidFill>
                        <a:latin typeface="Apple Chancery" charset="0"/>
                        <a:ea typeface="Apple Chancery" charset="0"/>
                        <a:cs typeface="Apple Chancery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pple Chancery" charset="0"/>
                          <a:ea typeface="Apple Chancery" charset="0"/>
                          <a:cs typeface="Apple Chancery" charset="0"/>
                        </a:rPr>
                        <a:t>Systems &amp; Control</a:t>
                      </a:r>
                    </a:p>
                    <a:p>
                      <a:r>
                        <a:rPr lang="en-US" dirty="0">
                          <a:ea typeface="TH SarabunPSK" charset="0"/>
                          <a:cs typeface="TH SarabunPSK" charset="0"/>
                        </a:rPr>
                        <a:t>2102505 Intro to Optimization</a:t>
                      </a:r>
                    </a:p>
                    <a:p>
                      <a:r>
                        <a:rPr lang="en-US" dirty="0">
                          <a:ea typeface="TH SarabunPSK" charset="0"/>
                          <a:cs typeface="TH SarabunPSK" charset="0"/>
                        </a:rPr>
                        <a:t>2102635 Control System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58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&amp; Big Data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6" y="2291936"/>
            <a:ext cx="5115146" cy="3410097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2" y="2431180"/>
            <a:ext cx="6708467" cy="3131607"/>
          </a:xfrm>
        </p:spPr>
      </p:pic>
    </p:spTree>
    <p:extLst>
      <p:ext uri="{BB962C8B-B14F-4D97-AF65-F5344CB8AC3E}">
        <p14:creationId xmlns:p14="http://schemas.microsoft.com/office/powerpoint/2010/main" val="175960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Appliances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Smart Meters, Smart Plugs, Smart Appliances or </a:t>
            </a:r>
            <a:r>
              <a:rPr lang="en-US" dirty="0" err="1"/>
              <a:t>IoT</a:t>
            </a:r>
            <a:r>
              <a:rPr lang="en-US" dirty="0"/>
              <a:t> devices are crucial for Smart Cities.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650" r="5244"/>
          <a:stretch/>
        </p:blipFill>
        <p:spPr>
          <a:xfrm rot="16200000">
            <a:off x="-170909" y="702789"/>
            <a:ext cx="4430110" cy="3274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27" y="124985"/>
            <a:ext cx="3347855" cy="4430110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526924" y="228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99021"/>
              </p:ext>
            </p:extLst>
          </p:nvPr>
        </p:nvGraphicFramePr>
        <p:xfrm>
          <a:off x="3744310" y="566768"/>
          <a:ext cx="39497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35300" imgH="2400300" progId="Visio.Drawing.15">
                  <p:embed/>
                </p:oleObj>
              </mc:Choice>
              <mc:Fallback>
                <p:oleObj r:id="rId4" imgW="3035300" imgH="24003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310" y="566768"/>
                        <a:ext cx="39497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05421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395</TotalTime>
  <Words>445</Words>
  <Application>Microsoft Macintosh PowerPoint</Application>
  <PresentationFormat>Widescreen</PresentationFormat>
  <Paragraphs>69</Paragraphs>
  <Slides>12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Apple Chancery</vt:lpstr>
      <vt:lpstr>Arial</vt:lpstr>
      <vt:lpstr>TH SarabunPSK</vt:lpstr>
      <vt:lpstr>Trebuchet MS</vt:lpstr>
      <vt:lpstr>Berlin</vt:lpstr>
      <vt:lpstr>Visio.Drawing.15</vt:lpstr>
      <vt:lpstr>iSystems &amp; IC Design Cluster @EECU</vt:lpstr>
      <vt:lpstr>Thailand 4.0</vt:lpstr>
      <vt:lpstr>Motivations</vt:lpstr>
      <vt:lpstr>Vision</vt:lpstr>
      <vt:lpstr>Mission</vt:lpstr>
      <vt:lpstr>Compulsory Elective Courses Students must pass at least two of these courses.</vt:lpstr>
      <vt:lpstr>Examples of Two Elective Compulsory Courses   </vt:lpstr>
      <vt:lpstr>IoT &amp; Big Data</vt:lpstr>
      <vt:lpstr>Smart Appliances</vt:lpstr>
      <vt:lpstr>A sign language image enlarger</vt:lpstr>
      <vt:lpstr>Autonomous Car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iSystems Cluster</dc:title>
  <dc:creator>Wanchalerm Pora</dc:creator>
  <cp:lastModifiedBy>Wanchalerm Pora</cp:lastModifiedBy>
  <cp:revision>27</cp:revision>
  <dcterms:created xsi:type="dcterms:W3CDTF">2018-01-25T07:57:54Z</dcterms:created>
  <dcterms:modified xsi:type="dcterms:W3CDTF">2025-02-01T04:36:22Z</dcterms:modified>
</cp:coreProperties>
</file>